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8288000" cy="10287000"/>
  <p:notesSz cx="6858000" cy="9144000"/>
  <p:embeddedFontLst>
    <p:embeddedFont>
      <p:font typeface="Hero" pitchFamily="2" charset="77"/>
      <p:regular r:id="rId12"/>
    </p:embeddedFont>
    <p:embeddedFont>
      <p:font typeface="Shantell Sans Bold" pitchFamily="2" charset="77"/>
      <p:regular r:id="rId13"/>
      <p:bold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autoAdjust="0"/>
    <p:restoredTop sz="94656" autoAdjust="0"/>
  </p:normalViewPr>
  <p:slideViewPr>
    <p:cSldViewPr>
      <p:cViewPr varScale="1">
        <p:scale>
          <a:sx n="71" d="100"/>
          <a:sy n="71" d="100"/>
        </p:scale>
        <p:origin x="760" y="1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19.06.2025</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Each adult led session is short and highly interactive. Children are all actively involved in the lessons.</a:t>
            </a:r>
          </a:p>
          <a:p>
            <a:endParaRPr lang="en-US"/>
          </a:p>
          <a:p>
            <a:r>
              <a:rPr lang="en-US"/>
              <a:t>Choosing time- As far as the children are concerned this is play! In fact, this is an opportunity to put into practice and build upon the skills and knowledge the children have learnt. Research has shown that play quite literally builds brains, so this is a crucial part of your child's reception year.</a:t>
            </a:r>
          </a:p>
          <a:p>
            <a:endParaRPr lang="en-US"/>
          </a:p>
          <a:p>
            <a:r>
              <a:rPr lang="en-US"/>
              <a:t>Assembly- different themes throughout the week. children are always supported by myself or one of the EYFS team, children quickly feel part of the wider school community.</a:t>
            </a:r>
          </a:p>
          <a:p>
            <a:endParaRPr lang="en-US"/>
          </a:p>
          <a:p>
            <a:r>
              <a:rPr lang="en-US"/>
              <a:t>Playtime- Initially this is in our Nursery garden. Once children are ready they will go out onto the 'big' playground with the rest of the school. Child led.</a:t>
            </a:r>
          </a:p>
          <a:p>
            <a:endParaRPr lang="en-US"/>
          </a:p>
          <a:p>
            <a:r>
              <a:rPr lang="en-US"/>
              <a:t>Lunchtime- All children eat in the school hall, supported by a member of the EYFS team. </a:t>
            </a:r>
          </a:p>
          <a:p>
            <a:r>
              <a:rPr lang="en-US"/>
              <a:t>School lunch/packed lunch from home. Really helpful if you can tell your child if they are having a school lunch and help them to make a choice from the menu.</a:t>
            </a:r>
          </a:p>
          <a:p>
            <a:endParaRPr lang="en-US"/>
          </a:p>
          <a:p>
            <a:r>
              <a:rPr lang="en-US"/>
              <a:t>Playtime- Nursery garden, then big playground.</a:t>
            </a:r>
          </a:p>
          <a:p>
            <a:r>
              <a:rPr lang="en-US"/>
              <a:t>Opportunity to choose a library book.</a:t>
            </a:r>
          </a:p>
          <a:p>
            <a:endParaRPr lang="en-US"/>
          </a:p>
          <a:p>
            <a:r>
              <a:rPr lang="en-US"/>
              <a:t>Forest school in Autumn 2 and Summer 2. Beach school in Summer 1.</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6/19/25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6/19/25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6/19/25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6/19/25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6/19/25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6/19/25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sv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1.sv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s>
</file>

<file path=ppt/slides/_rels/slide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3.png"/><Relationship Id="rId7" Type="http://schemas.openxmlformats.org/officeDocument/2006/relationships/image" Target="../media/image20.sv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9.png"/><Relationship Id="rId11" Type="http://schemas.openxmlformats.org/officeDocument/2006/relationships/image" Target="../media/image24.sv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4.svg"/><Relationship Id="rId9" Type="http://schemas.openxmlformats.org/officeDocument/2006/relationships/image" Target="../media/image22.svg"/></Relationships>
</file>

<file path=ppt/slides/_rels/slide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5.sv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1.svg"/><Relationship Id="rId11" Type="http://schemas.openxmlformats.org/officeDocument/2006/relationships/image" Target="../media/image14.png"/><Relationship Id="rId5" Type="http://schemas.openxmlformats.org/officeDocument/2006/relationships/image" Target="../media/image10.png"/><Relationship Id="rId10" Type="http://schemas.openxmlformats.org/officeDocument/2006/relationships/image" Target="../media/image17.svg"/><Relationship Id="rId4" Type="http://schemas.openxmlformats.org/officeDocument/2006/relationships/image" Target="../media/image9.svg"/><Relationship Id="rId9" Type="http://schemas.openxmlformats.org/officeDocument/2006/relationships/image" Target="../media/image16.png"/></Relationships>
</file>

<file path=ppt/slides/_rels/slide5.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3.png"/><Relationship Id="rId7"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20.sv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svg"/><Relationship Id="rId4" Type="http://schemas.openxmlformats.org/officeDocument/2006/relationships/image" Target="../media/image4.svg"/><Relationship Id="rId9" Type="http://schemas.openxmlformats.org/officeDocument/2006/relationships/image" Target="../media/image23.png"/></Relationships>
</file>

<file path=ppt/slides/_rels/slide6.xml.rels><?xml version="1.0" encoding="UTF-8" standalone="yes"?>
<Relationships xmlns="http://schemas.openxmlformats.org/package/2006/relationships"><Relationship Id="rId8" Type="http://schemas.openxmlformats.org/officeDocument/2006/relationships/image" Target="../media/image17.svg"/><Relationship Id="rId13" Type="http://schemas.openxmlformats.org/officeDocument/2006/relationships/image" Target="../media/image10.png"/><Relationship Id="rId3" Type="http://schemas.openxmlformats.org/officeDocument/2006/relationships/image" Target="../media/image8.png"/><Relationship Id="rId7" Type="http://schemas.openxmlformats.org/officeDocument/2006/relationships/image" Target="../media/image16.png"/><Relationship Id="rId12" Type="http://schemas.openxmlformats.org/officeDocument/2006/relationships/image" Target="../media/image27.sv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3.svg"/><Relationship Id="rId11" Type="http://schemas.openxmlformats.org/officeDocument/2006/relationships/image" Target="../media/image26.png"/><Relationship Id="rId5" Type="http://schemas.openxmlformats.org/officeDocument/2006/relationships/image" Target="../media/image12.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 Id="rId14" Type="http://schemas.openxmlformats.org/officeDocument/2006/relationships/image" Target="../media/image11.svg"/></Relationships>
</file>

<file path=ppt/slides/_rels/slide7.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4.svg"/><Relationship Id="rId7"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20.svg"/><Relationship Id="rId5" Type="http://schemas.openxmlformats.org/officeDocument/2006/relationships/image" Target="../media/image19.png"/><Relationship Id="rId10" Type="http://schemas.openxmlformats.org/officeDocument/2006/relationships/image" Target="../media/image24.svg"/><Relationship Id="rId4" Type="http://schemas.openxmlformats.org/officeDocument/2006/relationships/image" Target="../media/image28.jpeg"/><Relationship Id="rId9" Type="http://schemas.openxmlformats.org/officeDocument/2006/relationships/image" Target="../media/image23.png"/></Relationships>
</file>

<file path=ppt/slides/_rels/slide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9.svg"/><Relationship Id="rId7" Type="http://schemas.openxmlformats.org/officeDocument/2006/relationships/image" Target="../media/image13.sv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 Id="rId9" Type="http://schemas.openxmlformats.org/officeDocument/2006/relationships/image" Target="../media/image17.svg"/></Relationships>
</file>

<file path=ppt/slides/_rels/slide9.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4.svg"/><Relationship Id="rId7"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20.svg"/><Relationship Id="rId5" Type="http://schemas.openxmlformats.org/officeDocument/2006/relationships/image" Target="../media/image19.png"/><Relationship Id="rId10" Type="http://schemas.openxmlformats.org/officeDocument/2006/relationships/image" Target="../media/image24.svg"/><Relationship Id="rId4" Type="http://schemas.openxmlformats.org/officeDocument/2006/relationships/image" Target="../media/image29.jpeg"/><Relationship Id="rId9"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47B6A"/>
        </a:solidFill>
        <a:effectLst/>
      </p:bgPr>
    </p:bg>
    <p:spTree>
      <p:nvGrpSpPr>
        <p:cNvPr id="1" name=""/>
        <p:cNvGrpSpPr/>
        <p:nvPr/>
      </p:nvGrpSpPr>
      <p:grpSpPr>
        <a:xfrm>
          <a:off x="0" y="0"/>
          <a:ext cx="0" cy="0"/>
          <a:chOff x="0" y="0"/>
          <a:chExt cx="0" cy="0"/>
        </a:xfrm>
      </p:grpSpPr>
      <p:sp>
        <p:nvSpPr>
          <p:cNvPr id="2" name="Freeform 2"/>
          <p:cNvSpPr/>
          <p:nvPr/>
        </p:nvSpPr>
        <p:spPr>
          <a:xfrm>
            <a:off x="345164" y="259933"/>
            <a:ext cx="2425878" cy="2421468"/>
          </a:xfrm>
          <a:custGeom>
            <a:avLst/>
            <a:gdLst/>
            <a:ahLst/>
            <a:cxnLst/>
            <a:rect l="l" t="t" r="r" b="b"/>
            <a:pathLst>
              <a:path w="2425878" h="2421468">
                <a:moveTo>
                  <a:pt x="0" y="0"/>
                </a:moveTo>
                <a:lnTo>
                  <a:pt x="2425878" y="0"/>
                </a:lnTo>
                <a:lnTo>
                  <a:pt x="2425878" y="2421468"/>
                </a:lnTo>
                <a:lnTo>
                  <a:pt x="0" y="2421468"/>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n-GB"/>
          </a:p>
        </p:txBody>
      </p:sp>
      <p:sp>
        <p:nvSpPr>
          <p:cNvPr id="3" name="Freeform 3"/>
          <p:cNvSpPr/>
          <p:nvPr/>
        </p:nvSpPr>
        <p:spPr>
          <a:xfrm rot="-6177220">
            <a:off x="839788" y="7976476"/>
            <a:ext cx="1642084" cy="3030693"/>
          </a:xfrm>
          <a:custGeom>
            <a:avLst/>
            <a:gdLst/>
            <a:ahLst/>
            <a:cxnLst/>
            <a:rect l="l" t="t" r="r" b="b"/>
            <a:pathLst>
              <a:path w="1642084" h="3030693">
                <a:moveTo>
                  <a:pt x="0" y="0"/>
                </a:moveTo>
                <a:lnTo>
                  <a:pt x="1642085" y="0"/>
                </a:lnTo>
                <a:lnTo>
                  <a:pt x="1642085" y="3030693"/>
                </a:lnTo>
                <a:lnTo>
                  <a:pt x="0" y="3030693"/>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txBody>
          <a:bodyPr/>
          <a:lstStyle/>
          <a:p>
            <a:endParaRPr lang="en-GB"/>
          </a:p>
        </p:txBody>
      </p:sp>
      <p:sp>
        <p:nvSpPr>
          <p:cNvPr id="4" name="Freeform 4"/>
          <p:cNvSpPr/>
          <p:nvPr/>
        </p:nvSpPr>
        <p:spPr>
          <a:xfrm rot="5321973">
            <a:off x="16105478" y="-310067"/>
            <a:ext cx="2229473" cy="4114800"/>
          </a:xfrm>
          <a:custGeom>
            <a:avLst/>
            <a:gdLst/>
            <a:ahLst/>
            <a:cxnLst/>
            <a:rect l="l" t="t" r="r" b="b"/>
            <a:pathLst>
              <a:path w="2229473" h="4114800">
                <a:moveTo>
                  <a:pt x="0" y="0"/>
                </a:moveTo>
                <a:lnTo>
                  <a:pt x="2229474" y="0"/>
                </a:lnTo>
                <a:lnTo>
                  <a:pt x="2229474"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a:ln cap="sq">
            <a:noFill/>
            <a:prstDash val="solid"/>
            <a:miter/>
          </a:ln>
        </p:spPr>
        <p:txBody>
          <a:bodyPr/>
          <a:lstStyle/>
          <a:p>
            <a:endParaRPr lang="en-GB"/>
          </a:p>
        </p:txBody>
      </p:sp>
      <p:sp>
        <p:nvSpPr>
          <p:cNvPr id="5" name="Freeform 5"/>
          <p:cNvSpPr/>
          <p:nvPr/>
        </p:nvSpPr>
        <p:spPr>
          <a:xfrm>
            <a:off x="1909951" y="2170860"/>
            <a:ext cx="6066613" cy="5945281"/>
          </a:xfrm>
          <a:custGeom>
            <a:avLst/>
            <a:gdLst/>
            <a:ahLst/>
            <a:cxnLst/>
            <a:rect l="l" t="t" r="r" b="b"/>
            <a:pathLst>
              <a:path w="6066613" h="5945281">
                <a:moveTo>
                  <a:pt x="0" y="0"/>
                </a:moveTo>
                <a:lnTo>
                  <a:pt x="6066613" y="0"/>
                </a:lnTo>
                <a:lnTo>
                  <a:pt x="6066613" y="5945280"/>
                </a:lnTo>
                <a:lnTo>
                  <a:pt x="0" y="5945280"/>
                </a:lnTo>
                <a:lnTo>
                  <a:pt x="0" y="0"/>
                </a:lnTo>
                <a:close/>
              </a:path>
            </a:pathLst>
          </a:custGeom>
          <a:blipFill>
            <a:blip r:embed="rId8"/>
            <a:stretch>
              <a:fillRect/>
            </a:stretch>
          </a:blipFill>
        </p:spPr>
        <p:txBody>
          <a:bodyPr/>
          <a:lstStyle/>
          <a:p>
            <a:endParaRPr lang="en-GB"/>
          </a:p>
        </p:txBody>
      </p:sp>
      <p:sp>
        <p:nvSpPr>
          <p:cNvPr id="6" name="TextBox 6"/>
          <p:cNvSpPr txBox="1"/>
          <p:nvPr/>
        </p:nvSpPr>
        <p:spPr>
          <a:xfrm>
            <a:off x="8730603" y="2676160"/>
            <a:ext cx="8528697" cy="4944204"/>
          </a:xfrm>
          <a:prstGeom prst="rect">
            <a:avLst/>
          </a:prstGeom>
        </p:spPr>
        <p:txBody>
          <a:bodyPr lIns="0" tIns="0" rIns="0" bIns="0" rtlCol="0" anchor="t">
            <a:spAutoFit/>
          </a:bodyPr>
          <a:lstStyle/>
          <a:p>
            <a:pPr algn="l">
              <a:lnSpc>
                <a:spcPts val="13038"/>
              </a:lnSpc>
            </a:pPr>
            <a:r>
              <a:rPr lang="en-US" sz="10956" b="1">
                <a:solidFill>
                  <a:srgbClr val="FFFFFF"/>
                </a:solidFill>
                <a:latin typeface="Shantell Sans Bold"/>
                <a:ea typeface="Shantell Sans Bold"/>
                <a:cs typeface="Shantell Sans Bold"/>
                <a:sym typeface="Shantell Sans Bold"/>
              </a:rPr>
              <a:t>WELCOME TO EYFS AT BAWDSEY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DFA"/>
        </a:solidFill>
        <a:effectLst/>
      </p:bgPr>
    </p:bg>
    <p:spTree>
      <p:nvGrpSpPr>
        <p:cNvPr id="1" name=""/>
        <p:cNvGrpSpPr/>
        <p:nvPr/>
      </p:nvGrpSpPr>
      <p:grpSpPr>
        <a:xfrm>
          <a:off x="0" y="0"/>
          <a:ext cx="0" cy="0"/>
          <a:chOff x="0" y="0"/>
          <a:chExt cx="0" cy="0"/>
        </a:xfrm>
      </p:grpSpPr>
      <p:sp>
        <p:nvSpPr>
          <p:cNvPr id="2" name="Freeform 2"/>
          <p:cNvSpPr/>
          <p:nvPr/>
        </p:nvSpPr>
        <p:spPr>
          <a:xfrm rot="-6510517">
            <a:off x="16104499" y="852253"/>
            <a:ext cx="2686127" cy="3299027"/>
          </a:xfrm>
          <a:custGeom>
            <a:avLst/>
            <a:gdLst/>
            <a:ahLst/>
            <a:cxnLst/>
            <a:rect l="l" t="t" r="r" b="b"/>
            <a:pathLst>
              <a:path w="2686127" h="3299027">
                <a:moveTo>
                  <a:pt x="0" y="0"/>
                </a:moveTo>
                <a:lnTo>
                  <a:pt x="2686127" y="0"/>
                </a:lnTo>
                <a:lnTo>
                  <a:pt x="2686127" y="3299027"/>
                </a:lnTo>
                <a:lnTo>
                  <a:pt x="0" y="329902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 name="Freeform 3"/>
          <p:cNvSpPr/>
          <p:nvPr/>
        </p:nvSpPr>
        <p:spPr>
          <a:xfrm rot="-3366933">
            <a:off x="-1343063" y="7608787"/>
            <a:ext cx="2686127" cy="3299027"/>
          </a:xfrm>
          <a:custGeom>
            <a:avLst/>
            <a:gdLst/>
            <a:ahLst/>
            <a:cxnLst/>
            <a:rect l="l" t="t" r="r" b="b"/>
            <a:pathLst>
              <a:path w="2686127" h="3299027">
                <a:moveTo>
                  <a:pt x="0" y="0"/>
                </a:moveTo>
                <a:lnTo>
                  <a:pt x="2686126" y="0"/>
                </a:lnTo>
                <a:lnTo>
                  <a:pt x="2686126" y="3299026"/>
                </a:lnTo>
                <a:lnTo>
                  <a:pt x="0" y="329902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 name="Freeform 4"/>
          <p:cNvSpPr/>
          <p:nvPr/>
        </p:nvSpPr>
        <p:spPr>
          <a:xfrm rot="-1413364">
            <a:off x="-89867" y="-2507187"/>
            <a:ext cx="4357213" cy="4114800"/>
          </a:xfrm>
          <a:custGeom>
            <a:avLst/>
            <a:gdLst/>
            <a:ahLst/>
            <a:cxnLst/>
            <a:rect l="l" t="t" r="r" b="b"/>
            <a:pathLst>
              <a:path w="4357213" h="4114800">
                <a:moveTo>
                  <a:pt x="0" y="0"/>
                </a:moveTo>
                <a:lnTo>
                  <a:pt x="4357212" y="0"/>
                </a:lnTo>
                <a:lnTo>
                  <a:pt x="4357212" y="4114800"/>
                </a:lnTo>
                <a:lnTo>
                  <a:pt x="0" y="411480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5" name="TextBox 5"/>
          <p:cNvSpPr txBox="1"/>
          <p:nvPr/>
        </p:nvSpPr>
        <p:spPr>
          <a:xfrm>
            <a:off x="2401800" y="1743833"/>
            <a:ext cx="11991025" cy="1468241"/>
          </a:xfrm>
          <a:prstGeom prst="rect">
            <a:avLst/>
          </a:prstGeom>
        </p:spPr>
        <p:txBody>
          <a:bodyPr lIns="0" tIns="0" rIns="0" bIns="0" rtlCol="0" anchor="t">
            <a:spAutoFit/>
          </a:bodyPr>
          <a:lstStyle/>
          <a:p>
            <a:pPr marL="0" lvl="0" indent="0" algn="l">
              <a:lnSpc>
                <a:spcPts val="11678"/>
              </a:lnSpc>
              <a:spcBef>
                <a:spcPct val="0"/>
              </a:spcBef>
            </a:pPr>
            <a:r>
              <a:rPr lang="en-US" sz="9364" b="1">
                <a:solidFill>
                  <a:srgbClr val="B86659"/>
                </a:solidFill>
                <a:latin typeface="Shantell Sans Bold"/>
                <a:ea typeface="Shantell Sans Bold"/>
                <a:cs typeface="Shantell Sans Bold"/>
                <a:sym typeface="Shantell Sans Bold"/>
              </a:rPr>
              <a:t>What is the EYFS?</a:t>
            </a:r>
          </a:p>
        </p:txBody>
      </p:sp>
      <p:sp>
        <p:nvSpPr>
          <p:cNvPr id="6" name="Freeform 6"/>
          <p:cNvSpPr/>
          <p:nvPr/>
        </p:nvSpPr>
        <p:spPr>
          <a:xfrm>
            <a:off x="7243431" y="3755593"/>
            <a:ext cx="3611417" cy="1286978"/>
          </a:xfrm>
          <a:custGeom>
            <a:avLst/>
            <a:gdLst/>
            <a:ahLst/>
            <a:cxnLst/>
            <a:rect l="l" t="t" r="r" b="b"/>
            <a:pathLst>
              <a:path w="3611417" h="1286978">
                <a:moveTo>
                  <a:pt x="0" y="0"/>
                </a:moveTo>
                <a:lnTo>
                  <a:pt x="3611417" y="0"/>
                </a:lnTo>
                <a:lnTo>
                  <a:pt x="3611417" y="1286978"/>
                </a:lnTo>
                <a:lnTo>
                  <a:pt x="0" y="128697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7" name="Freeform 7"/>
          <p:cNvSpPr/>
          <p:nvPr/>
        </p:nvSpPr>
        <p:spPr>
          <a:xfrm>
            <a:off x="2373225" y="3812743"/>
            <a:ext cx="2728963" cy="972503"/>
          </a:xfrm>
          <a:custGeom>
            <a:avLst/>
            <a:gdLst/>
            <a:ahLst/>
            <a:cxnLst/>
            <a:rect l="l" t="t" r="r" b="b"/>
            <a:pathLst>
              <a:path w="2728963" h="972503">
                <a:moveTo>
                  <a:pt x="0" y="0"/>
                </a:moveTo>
                <a:lnTo>
                  <a:pt x="2728963" y="0"/>
                </a:lnTo>
                <a:lnTo>
                  <a:pt x="2728963" y="972504"/>
                </a:lnTo>
                <a:lnTo>
                  <a:pt x="0" y="972504"/>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8" name="Freeform 8"/>
          <p:cNvSpPr/>
          <p:nvPr/>
        </p:nvSpPr>
        <p:spPr>
          <a:xfrm>
            <a:off x="12737484" y="3812743"/>
            <a:ext cx="2728963" cy="972503"/>
          </a:xfrm>
          <a:custGeom>
            <a:avLst/>
            <a:gdLst/>
            <a:ahLst/>
            <a:cxnLst/>
            <a:rect l="l" t="t" r="r" b="b"/>
            <a:pathLst>
              <a:path w="2728963" h="972503">
                <a:moveTo>
                  <a:pt x="0" y="0"/>
                </a:moveTo>
                <a:lnTo>
                  <a:pt x="2728963" y="0"/>
                </a:lnTo>
                <a:lnTo>
                  <a:pt x="2728963" y="972504"/>
                </a:lnTo>
                <a:lnTo>
                  <a:pt x="0" y="972504"/>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9" name="TextBox 9"/>
          <p:cNvSpPr txBox="1"/>
          <p:nvPr/>
        </p:nvSpPr>
        <p:spPr>
          <a:xfrm>
            <a:off x="2118150" y="4102175"/>
            <a:ext cx="3239112" cy="384090"/>
          </a:xfrm>
          <a:prstGeom prst="rect">
            <a:avLst/>
          </a:prstGeom>
        </p:spPr>
        <p:txBody>
          <a:bodyPr lIns="0" tIns="0" rIns="0" bIns="0" rtlCol="0" anchor="t">
            <a:spAutoFit/>
          </a:bodyPr>
          <a:lstStyle/>
          <a:p>
            <a:pPr algn="ctr">
              <a:lnSpc>
                <a:spcPts val="3141"/>
              </a:lnSpc>
            </a:pPr>
            <a:r>
              <a:rPr lang="en-US" sz="2513" b="1">
                <a:solidFill>
                  <a:srgbClr val="7B3F35"/>
                </a:solidFill>
                <a:latin typeface="Shantell Sans Bold"/>
                <a:ea typeface="Shantell Sans Bold"/>
                <a:cs typeface="Shantell Sans Bold"/>
                <a:sym typeface="Shantell Sans Bold"/>
              </a:rPr>
              <a:t>Birth to Five</a:t>
            </a:r>
          </a:p>
        </p:txBody>
      </p:sp>
      <p:sp>
        <p:nvSpPr>
          <p:cNvPr id="10" name="TextBox 10"/>
          <p:cNvSpPr txBox="1"/>
          <p:nvPr/>
        </p:nvSpPr>
        <p:spPr>
          <a:xfrm>
            <a:off x="7319797" y="4102175"/>
            <a:ext cx="3525526" cy="384090"/>
          </a:xfrm>
          <a:prstGeom prst="rect">
            <a:avLst/>
          </a:prstGeom>
        </p:spPr>
        <p:txBody>
          <a:bodyPr lIns="0" tIns="0" rIns="0" bIns="0" rtlCol="0" anchor="t">
            <a:spAutoFit/>
          </a:bodyPr>
          <a:lstStyle/>
          <a:p>
            <a:pPr algn="ctr">
              <a:lnSpc>
                <a:spcPts val="3141"/>
              </a:lnSpc>
            </a:pPr>
            <a:r>
              <a:rPr lang="en-US" sz="2513" b="1">
                <a:solidFill>
                  <a:srgbClr val="7B3F35"/>
                </a:solidFill>
                <a:latin typeface="Shantell Sans Bold"/>
                <a:ea typeface="Shantell Sans Bold"/>
                <a:cs typeface="Shantell Sans Bold"/>
                <a:sym typeface="Shantell Sans Bold"/>
              </a:rPr>
              <a:t>7 Areas of Learning</a:t>
            </a:r>
          </a:p>
        </p:txBody>
      </p:sp>
      <p:sp>
        <p:nvSpPr>
          <p:cNvPr id="11" name="TextBox 11"/>
          <p:cNvSpPr txBox="1"/>
          <p:nvPr/>
        </p:nvSpPr>
        <p:spPr>
          <a:xfrm>
            <a:off x="12482410" y="4102175"/>
            <a:ext cx="3239112" cy="384090"/>
          </a:xfrm>
          <a:prstGeom prst="rect">
            <a:avLst/>
          </a:prstGeom>
        </p:spPr>
        <p:txBody>
          <a:bodyPr lIns="0" tIns="0" rIns="0" bIns="0" rtlCol="0" anchor="t">
            <a:spAutoFit/>
          </a:bodyPr>
          <a:lstStyle/>
          <a:p>
            <a:pPr algn="ctr">
              <a:lnSpc>
                <a:spcPts val="3141"/>
              </a:lnSpc>
            </a:pPr>
            <a:r>
              <a:rPr lang="en-US" sz="2513" b="1">
                <a:solidFill>
                  <a:srgbClr val="7B3F35"/>
                </a:solidFill>
                <a:latin typeface="Shantell Sans Bold"/>
                <a:ea typeface="Shantell Sans Bold"/>
                <a:cs typeface="Shantell Sans Bold"/>
                <a:sym typeface="Shantell Sans Bold"/>
              </a:rPr>
              <a:t>5 Key Priciples</a:t>
            </a:r>
          </a:p>
        </p:txBody>
      </p:sp>
      <p:grpSp>
        <p:nvGrpSpPr>
          <p:cNvPr id="12" name="Group 12"/>
          <p:cNvGrpSpPr/>
          <p:nvPr/>
        </p:nvGrpSpPr>
        <p:grpSpPr>
          <a:xfrm>
            <a:off x="2401800" y="5385322"/>
            <a:ext cx="14416403" cy="2813589"/>
            <a:chOff x="0" y="0"/>
            <a:chExt cx="19221870" cy="3751452"/>
          </a:xfrm>
        </p:grpSpPr>
        <p:sp>
          <p:nvSpPr>
            <p:cNvPr id="13" name="TextBox 13"/>
            <p:cNvSpPr txBox="1"/>
            <p:nvPr/>
          </p:nvSpPr>
          <p:spPr>
            <a:xfrm>
              <a:off x="0" y="-66675"/>
              <a:ext cx="5393245" cy="2852927"/>
            </a:xfrm>
            <a:prstGeom prst="rect">
              <a:avLst/>
            </a:prstGeom>
          </p:spPr>
          <p:txBody>
            <a:bodyPr lIns="0" tIns="0" rIns="0" bIns="0" rtlCol="0" anchor="t">
              <a:spAutoFit/>
            </a:bodyPr>
            <a:lstStyle/>
            <a:p>
              <a:pPr algn="l">
                <a:lnSpc>
                  <a:spcPts val="2924"/>
                </a:lnSpc>
              </a:pPr>
              <a:r>
                <a:rPr lang="en-US" sz="1899" spc="37">
                  <a:solidFill>
                    <a:srgbClr val="3C3939"/>
                  </a:solidFill>
                  <a:latin typeface="Hero"/>
                  <a:ea typeface="Hero"/>
                  <a:cs typeface="Hero"/>
                  <a:sym typeface="Hero"/>
                </a:rPr>
                <a:t>The Early Years Foundation Stage is framework that sets the standards for the learning, development, and care of children from birth to age five in England.</a:t>
              </a:r>
            </a:p>
          </p:txBody>
        </p:sp>
        <p:sp>
          <p:nvSpPr>
            <p:cNvPr id="14" name="TextBox 14"/>
            <p:cNvSpPr txBox="1"/>
            <p:nvPr/>
          </p:nvSpPr>
          <p:spPr>
            <a:xfrm>
              <a:off x="6914312" y="-66675"/>
              <a:ext cx="5393245" cy="3818127"/>
            </a:xfrm>
            <a:prstGeom prst="rect">
              <a:avLst/>
            </a:prstGeom>
          </p:spPr>
          <p:txBody>
            <a:bodyPr lIns="0" tIns="0" rIns="0" bIns="0" rtlCol="0" anchor="t">
              <a:spAutoFit/>
            </a:bodyPr>
            <a:lstStyle/>
            <a:p>
              <a:pPr algn="l">
                <a:lnSpc>
                  <a:spcPts val="2924"/>
                </a:lnSpc>
              </a:pPr>
              <a:r>
                <a:rPr lang="en-US" sz="1899" spc="37">
                  <a:solidFill>
                    <a:srgbClr val="3C3939"/>
                  </a:solidFill>
                  <a:latin typeface="Hero"/>
                  <a:ea typeface="Hero"/>
                  <a:cs typeface="Hero"/>
                  <a:sym typeface="Hero"/>
                </a:rPr>
                <a:t>•Communication and Language</a:t>
              </a:r>
            </a:p>
            <a:p>
              <a:pPr algn="l">
                <a:lnSpc>
                  <a:spcPts val="2924"/>
                </a:lnSpc>
              </a:pPr>
              <a:r>
                <a:rPr lang="en-US" sz="1899" spc="37">
                  <a:solidFill>
                    <a:srgbClr val="3C3939"/>
                  </a:solidFill>
                  <a:latin typeface="Hero"/>
                  <a:ea typeface="Hero"/>
                  <a:cs typeface="Hero"/>
                  <a:sym typeface="Hero"/>
                </a:rPr>
                <a:t>•Personal, Social and Emotional Development</a:t>
              </a:r>
            </a:p>
            <a:p>
              <a:pPr algn="l">
                <a:lnSpc>
                  <a:spcPts val="2924"/>
                </a:lnSpc>
              </a:pPr>
              <a:r>
                <a:rPr lang="en-US" sz="1899" spc="37">
                  <a:solidFill>
                    <a:srgbClr val="3C3939"/>
                  </a:solidFill>
                  <a:latin typeface="Hero"/>
                  <a:ea typeface="Hero"/>
                  <a:cs typeface="Hero"/>
                  <a:sym typeface="Hero"/>
                </a:rPr>
                <a:t>•Physical Development</a:t>
              </a:r>
            </a:p>
            <a:p>
              <a:pPr algn="l">
                <a:lnSpc>
                  <a:spcPts val="2924"/>
                </a:lnSpc>
              </a:pPr>
              <a:r>
                <a:rPr lang="en-US" sz="1899" spc="37">
                  <a:solidFill>
                    <a:srgbClr val="3C3939"/>
                  </a:solidFill>
                  <a:latin typeface="Hero"/>
                  <a:ea typeface="Hero"/>
                  <a:cs typeface="Hero"/>
                  <a:sym typeface="Hero"/>
                </a:rPr>
                <a:t>•Literacy</a:t>
              </a:r>
            </a:p>
            <a:p>
              <a:pPr algn="l">
                <a:lnSpc>
                  <a:spcPts val="2924"/>
                </a:lnSpc>
              </a:pPr>
              <a:r>
                <a:rPr lang="en-US" sz="1899" spc="37">
                  <a:solidFill>
                    <a:srgbClr val="3C3939"/>
                  </a:solidFill>
                  <a:latin typeface="Hero"/>
                  <a:ea typeface="Hero"/>
                  <a:cs typeface="Hero"/>
                  <a:sym typeface="Hero"/>
                </a:rPr>
                <a:t>•Mathematics</a:t>
              </a:r>
            </a:p>
            <a:p>
              <a:pPr algn="l">
                <a:lnSpc>
                  <a:spcPts val="2924"/>
                </a:lnSpc>
              </a:pPr>
              <a:r>
                <a:rPr lang="en-US" sz="1899" spc="37">
                  <a:solidFill>
                    <a:srgbClr val="3C3939"/>
                  </a:solidFill>
                  <a:latin typeface="Hero"/>
                  <a:ea typeface="Hero"/>
                  <a:cs typeface="Hero"/>
                  <a:sym typeface="Hero"/>
                </a:rPr>
                <a:t>•Understanding the World</a:t>
              </a:r>
            </a:p>
            <a:p>
              <a:pPr algn="l">
                <a:lnSpc>
                  <a:spcPts val="2924"/>
                </a:lnSpc>
              </a:pPr>
              <a:r>
                <a:rPr lang="en-US" sz="1899" spc="37">
                  <a:solidFill>
                    <a:srgbClr val="3C3939"/>
                  </a:solidFill>
                  <a:latin typeface="Hero"/>
                  <a:ea typeface="Hero"/>
                  <a:cs typeface="Hero"/>
                  <a:sym typeface="Hero"/>
                </a:rPr>
                <a:t>Expressive Arts and Design</a:t>
              </a:r>
            </a:p>
          </p:txBody>
        </p:sp>
        <p:sp>
          <p:nvSpPr>
            <p:cNvPr id="15" name="TextBox 15"/>
            <p:cNvSpPr txBox="1"/>
            <p:nvPr/>
          </p:nvSpPr>
          <p:spPr>
            <a:xfrm>
              <a:off x="13828626" y="-66675"/>
              <a:ext cx="5393245" cy="3335527"/>
            </a:xfrm>
            <a:prstGeom prst="rect">
              <a:avLst/>
            </a:prstGeom>
          </p:spPr>
          <p:txBody>
            <a:bodyPr lIns="0" tIns="0" rIns="0" bIns="0" rtlCol="0" anchor="t">
              <a:spAutoFit/>
            </a:bodyPr>
            <a:lstStyle/>
            <a:p>
              <a:pPr algn="l">
                <a:lnSpc>
                  <a:spcPts val="2924"/>
                </a:lnSpc>
              </a:pPr>
              <a:r>
                <a:rPr lang="en-US" sz="1899" spc="37">
                  <a:solidFill>
                    <a:srgbClr val="3C3939"/>
                  </a:solidFill>
                  <a:latin typeface="Hero"/>
                  <a:ea typeface="Hero"/>
                  <a:cs typeface="Hero"/>
                  <a:sym typeface="Hero"/>
                </a:rPr>
                <a:t>•A Unique Child</a:t>
              </a:r>
            </a:p>
            <a:p>
              <a:pPr algn="l">
                <a:lnSpc>
                  <a:spcPts val="2924"/>
                </a:lnSpc>
              </a:pPr>
              <a:r>
                <a:rPr lang="en-US" sz="1899" spc="37">
                  <a:solidFill>
                    <a:srgbClr val="3C3939"/>
                  </a:solidFill>
                  <a:latin typeface="Hero"/>
                  <a:ea typeface="Hero"/>
                  <a:cs typeface="Hero"/>
                  <a:sym typeface="Hero"/>
                </a:rPr>
                <a:t>•Positive Relationships</a:t>
              </a:r>
            </a:p>
            <a:p>
              <a:pPr algn="l">
                <a:lnSpc>
                  <a:spcPts val="2924"/>
                </a:lnSpc>
              </a:pPr>
              <a:r>
                <a:rPr lang="en-US" sz="1899" spc="37">
                  <a:solidFill>
                    <a:srgbClr val="3C3939"/>
                  </a:solidFill>
                  <a:latin typeface="Hero"/>
                  <a:ea typeface="Hero"/>
                  <a:cs typeface="Hero"/>
                  <a:sym typeface="Hero"/>
                </a:rPr>
                <a:t>•Enabling Environments</a:t>
              </a:r>
            </a:p>
            <a:p>
              <a:pPr algn="l">
                <a:lnSpc>
                  <a:spcPts val="2924"/>
                </a:lnSpc>
              </a:pPr>
              <a:r>
                <a:rPr lang="en-US" sz="1899" spc="37">
                  <a:solidFill>
                    <a:srgbClr val="3C3939"/>
                  </a:solidFill>
                  <a:latin typeface="Hero"/>
                  <a:ea typeface="Hero"/>
                  <a:cs typeface="Hero"/>
                  <a:sym typeface="Hero"/>
                </a:rPr>
                <a:t>•Learning and Development</a:t>
              </a:r>
            </a:p>
            <a:p>
              <a:pPr algn="l">
                <a:lnSpc>
                  <a:spcPts val="2924"/>
                </a:lnSpc>
              </a:pPr>
              <a:r>
                <a:rPr lang="en-US" sz="1899" spc="37">
                  <a:solidFill>
                    <a:srgbClr val="3C3939"/>
                  </a:solidFill>
                  <a:latin typeface="Hero"/>
                  <a:ea typeface="Hero"/>
                  <a:cs typeface="Hero"/>
                  <a:sym typeface="Hero"/>
                </a:rPr>
                <a:t>•Personal, Social and Emotional Development</a:t>
              </a:r>
            </a:p>
            <a:p>
              <a:pPr algn="l">
                <a:lnSpc>
                  <a:spcPts val="2924"/>
                </a:lnSpc>
              </a:pPr>
              <a:endParaRPr lang="en-US" sz="1899" spc="37">
                <a:solidFill>
                  <a:srgbClr val="3C3939"/>
                </a:solidFill>
                <a:latin typeface="Hero"/>
                <a:ea typeface="Hero"/>
                <a:cs typeface="Hero"/>
                <a:sym typeface="Hero"/>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558655"/>
        </a:solidFill>
        <a:effectLst/>
      </p:bgPr>
    </p:bg>
    <p:spTree>
      <p:nvGrpSpPr>
        <p:cNvPr id="1" name=""/>
        <p:cNvGrpSpPr/>
        <p:nvPr/>
      </p:nvGrpSpPr>
      <p:grpSpPr>
        <a:xfrm>
          <a:off x="0" y="0"/>
          <a:ext cx="0" cy="0"/>
          <a:chOff x="0" y="0"/>
          <a:chExt cx="0" cy="0"/>
        </a:xfrm>
      </p:grpSpPr>
      <p:grpSp>
        <p:nvGrpSpPr>
          <p:cNvPr id="2" name="Group 2"/>
          <p:cNvGrpSpPr/>
          <p:nvPr/>
        </p:nvGrpSpPr>
        <p:grpSpPr>
          <a:xfrm>
            <a:off x="1687614" y="3796956"/>
            <a:ext cx="6285289" cy="9081540"/>
            <a:chOff x="0" y="0"/>
            <a:chExt cx="4356481" cy="6294628"/>
          </a:xfrm>
        </p:grpSpPr>
        <p:sp>
          <p:nvSpPr>
            <p:cNvPr id="3" name="Freeform 3"/>
            <p:cNvSpPr/>
            <p:nvPr/>
          </p:nvSpPr>
          <p:spPr>
            <a:xfrm>
              <a:off x="-31496" y="-27432"/>
              <a:ext cx="4387850" cy="6322060"/>
            </a:xfrm>
            <a:custGeom>
              <a:avLst/>
              <a:gdLst/>
              <a:ahLst/>
              <a:cxnLst/>
              <a:rect l="l" t="t" r="r" b="b"/>
              <a:pathLst>
                <a:path w="4387850" h="6322060">
                  <a:moveTo>
                    <a:pt x="4102481" y="509397"/>
                  </a:moveTo>
                  <a:cubicBezTo>
                    <a:pt x="4259453" y="543560"/>
                    <a:pt x="4387850" y="702945"/>
                    <a:pt x="4387850" y="863600"/>
                  </a:cubicBezTo>
                  <a:lnTo>
                    <a:pt x="4387850" y="6029960"/>
                  </a:lnTo>
                  <a:cubicBezTo>
                    <a:pt x="4387850" y="6190615"/>
                    <a:pt x="4256405" y="6322060"/>
                    <a:pt x="4095750" y="6322060"/>
                  </a:cubicBezTo>
                  <a:lnTo>
                    <a:pt x="258699" y="6322060"/>
                  </a:lnTo>
                  <a:cubicBezTo>
                    <a:pt x="98044" y="6322060"/>
                    <a:pt x="0" y="6194933"/>
                    <a:pt x="40767" y="6039485"/>
                  </a:cubicBezTo>
                  <a:lnTo>
                    <a:pt x="1560449" y="254508"/>
                  </a:lnTo>
                  <a:cubicBezTo>
                    <a:pt x="1601216" y="99187"/>
                    <a:pt x="1763141" y="0"/>
                    <a:pt x="1920113" y="34163"/>
                  </a:cubicBezTo>
                  <a:lnTo>
                    <a:pt x="4102481" y="509397"/>
                  </a:lnTo>
                  <a:close/>
                </a:path>
              </a:pathLst>
            </a:custGeom>
            <a:solidFill>
              <a:srgbClr val="FFDC62"/>
            </a:solidFill>
            <a:ln w="12700">
              <a:solidFill>
                <a:srgbClr val="000000"/>
              </a:solidFill>
            </a:ln>
          </p:spPr>
          <p:txBody>
            <a:bodyPr/>
            <a:lstStyle/>
            <a:p>
              <a:endParaRPr lang="en-GB"/>
            </a:p>
          </p:txBody>
        </p:sp>
      </p:grpSp>
      <p:sp>
        <p:nvSpPr>
          <p:cNvPr id="4" name="Freeform 4"/>
          <p:cNvSpPr/>
          <p:nvPr/>
        </p:nvSpPr>
        <p:spPr>
          <a:xfrm rot="-8100000">
            <a:off x="-527108" y="4207768"/>
            <a:ext cx="2134396" cy="3939321"/>
          </a:xfrm>
          <a:custGeom>
            <a:avLst/>
            <a:gdLst/>
            <a:ahLst/>
            <a:cxnLst/>
            <a:rect l="l" t="t" r="r" b="b"/>
            <a:pathLst>
              <a:path w="2134396" h="3939321">
                <a:moveTo>
                  <a:pt x="0" y="0"/>
                </a:moveTo>
                <a:lnTo>
                  <a:pt x="2134396" y="0"/>
                </a:lnTo>
                <a:lnTo>
                  <a:pt x="2134396" y="3939321"/>
                </a:lnTo>
                <a:lnTo>
                  <a:pt x="0" y="3939321"/>
                </a:lnTo>
                <a:lnTo>
                  <a:pt x="0" y="0"/>
                </a:lnTo>
                <a:close/>
              </a:path>
            </a:pathLst>
          </a:custGeom>
          <a:blipFill>
            <a:blip r:embed="rId3">
              <a:extLst>
                <a:ext uri="{96DAC541-7B7A-43D3-8B79-37D633B846F1}">
                  <asvg:svgBlip xmlns:asvg="http://schemas.microsoft.com/office/drawing/2016/SVG/main" r:embed="rId4"/>
                </a:ext>
              </a:extLst>
            </a:blip>
            <a:stretch>
              <a:fillRect/>
            </a:stretch>
          </a:blipFill>
          <a:ln cap="sq">
            <a:noFill/>
            <a:prstDash val="solid"/>
            <a:miter/>
          </a:ln>
        </p:spPr>
        <p:txBody>
          <a:bodyPr/>
          <a:lstStyle/>
          <a:p>
            <a:endParaRPr lang="en-GB"/>
          </a:p>
        </p:txBody>
      </p:sp>
      <p:grpSp>
        <p:nvGrpSpPr>
          <p:cNvPr id="5" name="Group 5"/>
          <p:cNvGrpSpPr/>
          <p:nvPr/>
        </p:nvGrpSpPr>
        <p:grpSpPr>
          <a:xfrm>
            <a:off x="1923892" y="4075926"/>
            <a:ext cx="6285289" cy="9081540"/>
            <a:chOff x="0" y="0"/>
            <a:chExt cx="4356481" cy="6294628"/>
          </a:xfrm>
        </p:grpSpPr>
        <p:sp>
          <p:nvSpPr>
            <p:cNvPr id="6" name="Freeform 6"/>
            <p:cNvSpPr/>
            <p:nvPr/>
          </p:nvSpPr>
          <p:spPr>
            <a:xfrm>
              <a:off x="-31496" y="-27432"/>
              <a:ext cx="4387850" cy="6322060"/>
            </a:xfrm>
            <a:custGeom>
              <a:avLst/>
              <a:gdLst/>
              <a:ahLst/>
              <a:cxnLst/>
              <a:rect l="l" t="t" r="r" b="b"/>
              <a:pathLst>
                <a:path w="4387850" h="6322060">
                  <a:moveTo>
                    <a:pt x="4102481" y="509397"/>
                  </a:moveTo>
                  <a:cubicBezTo>
                    <a:pt x="4259453" y="543560"/>
                    <a:pt x="4387850" y="702945"/>
                    <a:pt x="4387850" y="863600"/>
                  </a:cubicBezTo>
                  <a:lnTo>
                    <a:pt x="4387850" y="6029960"/>
                  </a:lnTo>
                  <a:cubicBezTo>
                    <a:pt x="4387850" y="6190615"/>
                    <a:pt x="4256405" y="6322060"/>
                    <a:pt x="4095750" y="6322060"/>
                  </a:cubicBezTo>
                  <a:lnTo>
                    <a:pt x="258699" y="6322060"/>
                  </a:lnTo>
                  <a:cubicBezTo>
                    <a:pt x="98044" y="6322060"/>
                    <a:pt x="0" y="6194933"/>
                    <a:pt x="40767" y="6039485"/>
                  </a:cubicBezTo>
                  <a:lnTo>
                    <a:pt x="1560449" y="254508"/>
                  </a:lnTo>
                  <a:cubicBezTo>
                    <a:pt x="1601216" y="99187"/>
                    <a:pt x="1763141" y="0"/>
                    <a:pt x="1920113" y="34163"/>
                  </a:cubicBezTo>
                  <a:lnTo>
                    <a:pt x="4102481" y="509397"/>
                  </a:lnTo>
                  <a:close/>
                </a:path>
              </a:pathLst>
            </a:custGeom>
            <a:blipFill>
              <a:blip r:embed="rId5"/>
              <a:stretch>
                <a:fillRect r="-15595"/>
              </a:stretch>
            </a:blipFill>
          </p:spPr>
          <p:txBody>
            <a:bodyPr/>
            <a:lstStyle/>
            <a:p>
              <a:endParaRPr lang="en-GB"/>
            </a:p>
          </p:txBody>
        </p:sp>
      </p:grpSp>
      <p:sp>
        <p:nvSpPr>
          <p:cNvPr id="7" name="Freeform 7"/>
          <p:cNvSpPr/>
          <p:nvPr/>
        </p:nvSpPr>
        <p:spPr>
          <a:xfrm>
            <a:off x="16427019" y="4103599"/>
            <a:ext cx="2765052" cy="2780217"/>
          </a:xfrm>
          <a:custGeom>
            <a:avLst/>
            <a:gdLst/>
            <a:ahLst/>
            <a:cxnLst/>
            <a:rect l="l" t="t" r="r" b="b"/>
            <a:pathLst>
              <a:path w="2765052" h="2780217">
                <a:moveTo>
                  <a:pt x="0" y="0"/>
                </a:moveTo>
                <a:lnTo>
                  <a:pt x="2765052" y="0"/>
                </a:lnTo>
                <a:lnTo>
                  <a:pt x="2765052" y="2780216"/>
                </a:lnTo>
                <a:lnTo>
                  <a:pt x="0" y="278021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8" name="Freeform 8"/>
          <p:cNvSpPr/>
          <p:nvPr/>
        </p:nvSpPr>
        <p:spPr>
          <a:xfrm>
            <a:off x="749918" y="1209675"/>
            <a:ext cx="937696" cy="1067770"/>
          </a:xfrm>
          <a:custGeom>
            <a:avLst/>
            <a:gdLst/>
            <a:ahLst/>
            <a:cxnLst/>
            <a:rect l="l" t="t" r="r" b="b"/>
            <a:pathLst>
              <a:path w="937696" h="1067770">
                <a:moveTo>
                  <a:pt x="0" y="0"/>
                </a:moveTo>
                <a:lnTo>
                  <a:pt x="937696" y="0"/>
                </a:lnTo>
                <a:lnTo>
                  <a:pt x="937696" y="1067770"/>
                </a:lnTo>
                <a:lnTo>
                  <a:pt x="0" y="1067770"/>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txBody>
          <a:bodyPr/>
          <a:lstStyle/>
          <a:p>
            <a:endParaRPr lang="en-GB"/>
          </a:p>
        </p:txBody>
      </p:sp>
      <p:sp>
        <p:nvSpPr>
          <p:cNvPr id="9" name="Freeform 9"/>
          <p:cNvSpPr/>
          <p:nvPr/>
        </p:nvSpPr>
        <p:spPr>
          <a:xfrm rot="7242422">
            <a:off x="10277284" y="7633090"/>
            <a:ext cx="4084874" cy="4114800"/>
          </a:xfrm>
          <a:custGeom>
            <a:avLst/>
            <a:gdLst/>
            <a:ahLst/>
            <a:cxnLst/>
            <a:rect l="l" t="t" r="r" b="b"/>
            <a:pathLst>
              <a:path w="4084874" h="4114800">
                <a:moveTo>
                  <a:pt x="0" y="0"/>
                </a:moveTo>
                <a:lnTo>
                  <a:pt x="4084874" y="0"/>
                </a:lnTo>
                <a:lnTo>
                  <a:pt x="4084874" y="4114800"/>
                </a:lnTo>
                <a:lnTo>
                  <a:pt x="0" y="41148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0" name="TextBox 10"/>
          <p:cNvSpPr txBox="1"/>
          <p:nvPr/>
        </p:nvSpPr>
        <p:spPr>
          <a:xfrm>
            <a:off x="2319377" y="1181100"/>
            <a:ext cx="7124407" cy="2092889"/>
          </a:xfrm>
          <a:prstGeom prst="rect">
            <a:avLst/>
          </a:prstGeom>
        </p:spPr>
        <p:txBody>
          <a:bodyPr lIns="0" tIns="0" rIns="0" bIns="0" rtlCol="0" anchor="t">
            <a:spAutoFit/>
          </a:bodyPr>
          <a:lstStyle/>
          <a:p>
            <a:pPr marL="0" lvl="0" indent="0" algn="l">
              <a:lnSpc>
                <a:spcPts val="8322"/>
              </a:lnSpc>
              <a:spcBef>
                <a:spcPct val="0"/>
              </a:spcBef>
            </a:pPr>
            <a:r>
              <a:rPr lang="en-US" sz="6673" b="1">
                <a:solidFill>
                  <a:srgbClr val="FFFFFF"/>
                </a:solidFill>
                <a:latin typeface="Shantell Sans Bold"/>
                <a:ea typeface="Shantell Sans Bold"/>
                <a:cs typeface="Shantell Sans Bold"/>
                <a:sym typeface="Shantell Sans Bold"/>
              </a:rPr>
              <a:t>Your child’s Reception year</a:t>
            </a:r>
          </a:p>
        </p:txBody>
      </p:sp>
      <p:sp>
        <p:nvSpPr>
          <p:cNvPr id="11" name="TextBox 11"/>
          <p:cNvSpPr txBox="1"/>
          <p:nvPr/>
        </p:nvSpPr>
        <p:spPr>
          <a:xfrm>
            <a:off x="10288802" y="987612"/>
            <a:ext cx="3544044" cy="420687"/>
          </a:xfrm>
          <a:prstGeom prst="rect">
            <a:avLst/>
          </a:prstGeom>
        </p:spPr>
        <p:txBody>
          <a:bodyPr lIns="0" tIns="0" rIns="0" bIns="0" rtlCol="0" anchor="t">
            <a:spAutoFit/>
          </a:bodyPr>
          <a:lstStyle/>
          <a:p>
            <a:pPr algn="l">
              <a:lnSpc>
                <a:spcPts val="3437"/>
              </a:lnSpc>
            </a:pPr>
            <a:r>
              <a:rPr lang="en-US" sz="2750" b="1">
                <a:solidFill>
                  <a:srgbClr val="FFFFFF"/>
                </a:solidFill>
                <a:latin typeface="Shantell Sans Bold"/>
                <a:ea typeface="Shantell Sans Bold"/>
                <a:cs typeface="Shantell Sans Bold"/>
                <a:sym typeface="Shantell Sans Bold"/>
              </a:rPr>
              <a:t>Small steps</a:t>
            </a:r>
          </a:p>
        </p:txBody>
      </p:sp>
      <p:sp>
        <p:nvSpPr>
          <p:cNvPr id="12" name="TextBox 12"/>
          <p:cNvSpPr txBox="1"/>
          <p:nvPr/>
        </p:nvSpPr>
        <p:spPr>
          <a:xfrm>
            <a:off x="10176757" y="1398774"/>
            <a:ext cx="6852908" cy="2156364"/>
          </a:xfrm>
          <a:prstGeom prst="rect">
            <a:avLst/>
          </a:prstGeom>
        </p:spPr>
        <p:txBody>
          <a:bodyPr lIns="0" tIns="0" rIns="0" bIns="0" rtlCol="0" anchor="t">
            <a:spAutoFit/>
          </a:bodyPr>
          <a:lstStyle/>
          <a:p>
            <a:pPr marL="410056" lvl="1" indent="-205028" algn="l">
              <a:lnSpc>
                <a:spcPts val="2924"/>
              </a:lnSpc>
              <a:buFont typeface="Arial"/>
              <a:buChar char="•"/>
            </a:pPr>
            <a:r>
              <a:rPr lang="en-US" sz="1899" spc="37">
                <a:solidFill>
                  <a:srgbClr val="FFFFFF"/>
                </a:solidFill>
                <a:latin typeface="Hero"/>
                <a:ea typeface="Hero"/>
                <a:cs typeface="Hero"/>
                <a:sym typeface="Hero"/>
              </a:rPr>
              <a:t>Gentle transition</a:t>
            </a:r>
          </a:p>
          <a:p>
            <a:pPr marL="410056" lvl="1" indent="-205028" algn="l">
              <a:lnSpc>
                <a:spcPts val="2924"/>
              </a:lnSpc>
              <a:buFont typeface="Arial"/>
              <a:buChar char="•"/>
            </a:pPr>
            <a:r>
              <a:rPr lang="en-US" sz="1899" spc="37">
                <a:solidFill>
                  <a:srgbClr val="FFFFFF"/>
                </a:solidFill>
                <a:latin typeface="Hero"/>
                <a:ea typeface="Hero"/>
                <a:cs typeface="Hero"/>
                <a:sym typeface="Hero"/>
              </a:rPr>
              <a:t>Getting to know your child </a:t>
            </a:r>
          </a:p>
          <a:p>
            <a:pPr marL="410056" lvl="1" indent="-205028" algn="l">
              <a:lnSpc>
                <a:spcPts val="2924"/>
              </a:lnSpc>
              <a:buFont typeface="Arial"/>
              <a:buChar char="•"/>
            </a:pPr>
            <a:r>
              <a:rPr lang="en-US" sz="1899" spc="37">
                <a:solidFill>
                  <a:srgbClr val="FFFFFF"/>
                </a:solidFill>
                <a:latin typeface="Hero"/>
                <a:ea typeface="Hero"/>
                <a:cs typeface="Hero"/>
                <a:sym typeface="Hero"/>
              </a:rPr>
              <a:t>Gradually introducing more structured routines and increase children’s opportunities to be part of the wider school community.</a:t>
            </a:r>
          </a:p>
          <a:p>
            <a:pPr marL="0" lvl="0" indent="0" algn="l">
              <a:lnSpc>
                <a:spcPts val="2924"/>
              </a:lnSpc>
              <a:spcBef>
                <a:spcPct val="0"/>
              </a:spcBef>
            </a:pPr>
            <a:endParaRPr lang="en-US" sz="1899" spc="37">
              <a:solidFill>
                <a:srgbClr val="FFFFFF"/>
              </a:solidFill>
              <a:latin typeface="Hero"/>
              <a:ea typeface="Hero"/>
              <a:cs typeface="Hero"/>
              <a:sym typeface="Hero"/>
            </a:endParaRPr>
          </a:p>
        </p:txBody>
      </p:sp>
      <p:sp>
        <p:nvSpPr>
          <p:cNvPr id="13" name="TextBox 13"/>
          <p:cNvSpPr txBox="1"/>
          <p:nvPr/>
        </p:nvSpPr>
        <p:spPr>
          <a:xfrm>
            <a:off x="10288802" y="3574188"/>
            <a:ext cx="3544044" cy="420687"/>
          </a:xfrm>
          <a:prstGeom prst="rect">
            <a:avLst/>
          </a:prstGeom>
        </p:spPr>
        <p:txBody>
          <a:bodyPr lIns="0" tIns="0" rIns="0" bIns="0" rtlCol="0" anchor="t">
            <a:spAutoFit/>
          </a:bodyPr>
          <a:lstStyle/>
          <a:p>
            <a:pPr algn="l">
              <a:lnSpc>
                <a:spcPts val="3437"/>
              </a:lnSpc>
            </a:pPr>
            <a:r>
              <a:rPr lang="en-US" sz="2750" b="1">
                <a:solidFill>
                  <a:srgbClr val="FFFFFF"/>
                </a:solidFill>
                <a:latin typeface="Shantell Sans Bold"/>
                <a:ea typeface="Shantell Sans Bold"/>
                <a:cs typeface="Shantell Sans Bold"/>
                <a:sym typeface="Shantell Sans Bold"/>
              </a:rPr>
              <a:t>Play</a:t>
            </a:r>
          </a:p>
        </p:txBody>
      </p:sp>
      <p:sp>
        <p:nvSpPr>
          <p:cNvPr id="14" name="TextBox 14"/>
          <p:cNvSpPr txBox="1"/>
          <p:nvPr/>
        </p:nvSpPr>
        <p:spPr>
          <a:xfrm>
            <a:off x="10406392" y="4009251"/>
            <a:ext cx="6623273" cy="1432464"/>
          </a:xfrm>
          <a:prstGeom prst="rect">
            <a:avLst/>
          </a:prstGeom>
        </p:spPr>
        <p:txBody>
          <a:bodyPr lIns="0" tIns="0" rIns="0" bIns="0" rtlCol="0" anchor="t">
            <a:spAutoFit/>
          </a:bodyPr>
          <a:lstStyle/>
          <a:p>
            <a:pPr algn="l">
              <a:lnSpc>
                <a:spcPts val="2924"/>
              </a:lnSpc>
            </a:pPr>
            <a:r>
              <a:rPr lang="en-US" sz="1899" spc="37">
                <a:solidFill>
                  <a:srgbClr val="FFFFFF"/>
                </a:solidFill>
                <a:latin typeface="Hero"/>
                <a:ea typeface="Hero"/>
                <a:cs typeface="Hero"/>
                <a:sym typeface="Hero"/>
              </a:rPr>
              <a:t>Play is a vital part of learning in Reception. </a:t>
            </a:r>
          </a:p>
          <a:p>
            <a:pPr marL="0" lvl="0" indent="0" algn="l">
              <a:lnSpc>
                <a:spcPts val="2924"/>
              </a:lnSpc>
              <a:spcBef>
                <a:spcPct val="0"/>
              </a:spcBef>
            </a:pPr>
            <a:r>
              <a:rPr lang="en-US" sz="1899" spc="37">
                <a:solidFill>
                  <a:srgbClr val="FFFFFF"/>
                </a:solidFill>
                <a:latin typeface="Hero"/>
                <a:ea typeface="Hero"/>
                <a:cs typeface="Hero"/>
                <a:sym typeface="Hero"/>
              </a:rPr>
              <a:t>We offer children a combination of free play and adult led play opportunities, planned to support specific learning needs.</a:t>
            </a:r>
          </a:p>
        </p:txBody>
      </p:sp>
      <p:sp>
        <p:nvSpPr>
          <p:cNvPr id="15" name="TextBox 15"/>
          <p:cNvSpPr txBox="1"/>
          <p:nvPr/>
        </p:nvSpPr>
        <p:spPr>
          <a:xfrm>
            <a:off x="10288802" y="5947659"/>
            <a:ext cx="3544044" cy="420687"/>
          </a:xfrm>
          <a:prstGeom prst="rect">
            <a:avLst/>
          </a:prstGeom>
        </p:spPr>
        <p:txBody>
          <a:bodyPr lIns="0" tIns="0" rIns="0" bIns="0" rtlCol="0" anchor="t">
            <a:spAutoFit/>
          </a:bodyPr>
          <a:lstStyle/>
          <a:p>
            <a:pPr algn="l">
              <a:lnSpc>
                <a:spcPts val="3437"/>
              </a:lnSpc>
            </a:pPr>
            <a:r>
              <a:rPr lang="en-US" sz="2750" b="1">
                <a:solidFill>
                  <a:srgbClr val="FFFFFF"/>
                </a:solidFill>
                <a:latin typeface="Shantell Sans Bold"/>
                <a:ea typeface="Shantell Sans Bold"/>
                <a:cs typeface="Shantell Sans Bold"/>
                <a:sym typeface="Shantell Sans Bold"/>
              </a:rPr>
              <a:t>Adult-led Learning</a:t>
            </a:r>
          </a:p>
        </p:txBody>
      </p:sp>
      <p:sp>
        <p:nvSpPr>
          <p:cNvPr id="16" name="TextBox 16"/>
          <p:cNvSpPr txBox="1"/>
          <p:nvPr/>
        </p:nvSpPr>
        <p:spPr>
          <a:xfrm>
            <a:off x="10406392" y="6387396"/>
            <a:ext cx="6623273" cy="1432464"/>
          </a:xfrm>
          <a:prstGeom prst="rect">
            <a:avLst/>
          </a:prstGeom>
        </p:spPr>
        <p:txBody>
          <a:bodyPr lIns="0" tIns="0" rIns="0" bIns="0" rtlCol="0" anchor="t">
            <a:spAutoFit/>
          </a:bodyPr>
          <a:lstStyle/>
          <a:p>
            <a:pPr algn="l">
              <a:lnSpc>
                <a:spcPts val="2924"/>
              </a:lnSpc>
            </a:pPr>
            <a:r>
              <a:rPr lang="en-US" sz="1899" spc="37">
                <a:solidFill>
                  <a:srgbClr val="FFFFFF"/>
                </a:solidFill>
                <a:latin typeface="Hero"/>
                <a:ea typeface="Hero"/>
                <a:cs typeface="Hero"/>
                <a:sym typeface="Hero"/>
              </a:rPr>
              <a:t>A greater focus on early reading, writing, and maths.</a:t>
            </a:r>
          </a:p>
          <a:p>
            <a:pPr marL="0" lvl="0" indent="0" algn="l">
              <a:lnSpc>
                <a:spcPts val="2924"/>
              </a:lnSpc>
              <a:spcBef>
                <a:spcPct val="0"/>
              </a:spcBef>
            </a:pPr>
            <a:r>
              <a:rPr lang="en-US" sz="1899" spc="37">
                <a:solidFill>
                  <a:srgbClr val="FFFFFF"/>
                </a:solidFill>
                <a:latin typeface="Hero"/>
                <a:ea typeface="Hero"/>
                <a:cs typeface="Hero"/>
                <a:sym typeface="Hero"/>
              </a:rPr>
              <a:t>Lessons are short, engaging and supportive. Children are given lots of opportunities to practice their growing skills through play and adult guided activities.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DFA"/>
        </a:solidFill>
        <a:effectLst/>
      </p:bgPr>
    </p:bg>
    <p:spTree>
      <p:nvGrpSpPr>
        <p:cNvPr id="1" name=""/>
        <p:cNvGrpSpPr/>
        <p:nvPr/>
      </p:nvGrpSpPr>
      <p:grpSpPr>
        <a:xfrm>
          <a:off x="0" y="0"/>
          <a:ext cx="0" cy="0"/>
          <a:chOff x="0" y="0"/>
          <a:chExt cx="0" cy="0"/>
        </a:xfrm>
      </p:grpSpPr>
      <p:sp>
        <p:nvSpPr>
          <p:cNvPr id="2" name="Freeform 2"/>
          <p:cNvSpPr/>
          <p:nvPr/>
        </p:nvSpPr>
        <p:spPr>
          <a:xfrm rot="-7146060">
            <a:off x="16334771" y="7614920"/>
            <a:ext cx="2686127" cy="3299027"/>
          </a:xfrm>
          <a:custGeom>
            <a:avLst/>
            <a:gdLst/>
            <a:ahLst/>
            <a:cxnLst/>
            <a:rect l="l" t="t" r="r" b="b"/>
            <a:pathLst>
              <a:path w="2686127" h="3299027">
                <a:moveTo>
                  <a:pt x="0" y="0"/>
                </a:moveTo>
                <a:lnTo>
                  <a:pt x="2686127" y="0"/>
                </a:lnTo>
                <a:lnTo>
                  <a:pt x="2686127" y="3299027"/>
                </a:lnTo>
                <a:lnTo>
                  <a:pt x="0" y="329902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 name="Freeform 3"/>
          <p:cNvSpPr/>
          <p:nvPr/>
        </p:nvSpPr>
        <p:spPr>
          <a:xfrm rot="-3366933">
            <a:off x="-1343063" y="7608787"/>
            <a:ext cx="2686127" cy="3299027"/>
          </a:xfrm>
          <a:custGeom>
            <a:avLst/>
            <a:gdLst/>
            <a:ahLst/>
            <a:cxnLst/>
            <a:rect l="l" t="t" r="r" b="b"/>
            <a:pathLst>
              <a:path w="2686127" h="3299027">
                <a:moveTo>
                  <a:pt x="0" y="0"/>
                </a:moveTo>
                <a:lnTo>
                  <a:pt x="2686126" y="0"/>
                </a:lnTo>
                <a:lnTo>
                  <a:pt x="2686126" y="3299026"/>
                </a:lnTo>
                <a:lnTo>
                  <a:pt x="0" y="329902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 name="Freeform 4"/>
          <p:cNvSpPr/>
          <p:nvPr/>
        </p:nvSpPr>
        <p:spPr>
          <a:xfrm rot="-1413364">
            <a:off x="-996846" y="-2626526"/>
            <a:ext cx="4357213" cy="4114800"/>
          </a:xfrm>
          <a:custGeom>
            <a:avLst/>
            <a:gdLst/>
            <a:ahLst/>
            <a:cxnLst/>
            <a:rect l="l" t="t" r="r" b="b"/>
            <a:pathLst>
              <a:path w="4357213" h="4114800">
                <a:moveTo>
                  <a:pt x="0" y="0"/>
                </a:moveTo>
                <a:lnTo>
                  <a:pt x="4357213" y="0"/>
                </a:lnTo>
                <a:lnTo>
                  <a:pt x="4357213" y="4114800"/>
                </a:lnTo>
                <a:lnTo>
                  <a:pt x="0" y="411480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5" name="TextBox 5"/>
          <p:cNvSpPr txBox="1"/>
          <p:nvPr/>
        </p:nvSpPr>
        <p:spPr>
          <a:xfrm>
            <a:off x="2961744" y="1219766"/>
            <a:ext cx="12012368" cy="1467880"/>
          </a:xfrm>
          <a:prstGeom prst="rect">
            <a:avLst/>
          </a:prstGeom>
        </p:spPr>
        <p:txBody>
          <a:bodyPr lIns="0" tIns="0" rIns="0" bIns="0" rtlCol="0" anchor="t">
            <a:spAutoFit/>
          </a:bodyPr>
          <a:lstStyle/>
          <a:p>
            <a:pPr marL="0" lvl="0" indent="0" algn="ctr">
              <a:lnSpc>
                <a:spcPts val="11678"/>
              </a:lnSpc>
              <a:spcBef>
                <a:spcPct val="0"/>
              </a:spcBef>
            </a:pPr>
            <a:r>
              <a:rPr lang="en-US" sz="9364" b="1">
                <a:solidFill>
                  <a:srgbClr val="B86659"/>
                </a:solidFill>
                <a:latin typeface="Shantell Sans Bold"/>
                <a:ea typeface="Shantell Sans Bold"/>
                <a:cs typeface="Shantell Sans Bold"/>
                <a:sym typeface="Shantell Sans Bold"/>
              </a:rPr>
              <a:t>The daily routine</a:t>
            </a:r>
          </a:p>
        </p:txBody>
      </p:sp>
      <p:sp>
        <p:nvSpPr>
          <p:cNvPr id="6" name="Freeform 6"/>
          <p:cNvSpPr/>
          <p:nvPr/>
        </p:nvSpPr>
        <p:spPr>
          <a:xfrm>
            <a:off x="142608" y="3288517"/>
            <a:ext cx="4300317" cy="1532477"/>
          </a:xfrm>
          <a:custGeom>
            <a:avLst/>
            <a:gdLst/>
            <a:ahLst/>
            <a:cxnLst/>
            <a:rect l="l" t="t" r="r" b="b"/>
            <a:pathLst>
              <a:path w="4300317" h="1532477">
                <a:moveTo>
                  <a:pt x="0" y="0"/>
                </a:moveTo>
                <a:lnTo>
                  <a:pt x="4300317" y="0"/>
                </a:lnTo>
                <a:lnTo>
                  <a:pt x="4300317" y="1532477"/>
                </a:lnTo>
                <a:lnTo>
                  <a:pt x="0" y="1532477"/>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7" name="TextBox 7"/>
          <p:cNvSpPr txBox="1"/>
          <p:nvPr/>
        </p:nvSpPr>
        <p:spPr>
          <a:xfrm>
            <a:off x="673211" y="3637929"/>
            <a:ext cx="3239112" cy="774615"/>
          </a:xfrm>
          <a:prstGeom prst="rect">
            <a:avLst/>
          </a:prstGeom>
        </p:spPr>
        <p:txBody>
          <a:bodyPr lIns="0" tIns="0" rIns="0" bIns="0" rtlCol="0" anchor="t">
            <a:spAutoFit/>
          </a:bodyPr>
          <a:lstStyle/>
          <a:p>
            <a:pPr algn="ctr">
              <a:lnSpc>
                <a:spcPts val="3141"/>
              </a:lnSpc>
            </a:pPr>
            <a:r>
              <a:rPr lang="en-US" sz="2513" b="1">
                <a:solidFill>
                  <a:srgbClr val="7B3F35"/>
                </a:solidFill>
                <a:latin typeface="Shantell Sans Bold"/>
                <a:ea typeface="Shantell Sans Bold"/>
                <a:cs typeface="Shantell Sans Bold"/>
                <a:sym typeface="Shantell Sans Bold"/>
              </a:rPr>
              <a:t>Gates open at 08:40 - 08:50</a:t>
            </a:r>
          </a:p>
        </p:txBody>
      </p:sp>
      <p:sp>
        <p:nvSpPr>
          <p:cNvPr id="8" name="TextBox 8"/>
          <p:cNvSpPr txBox="1"/>
          <p:nvPr/>
        </p:nvSpPr>
        <p:spPr>
          <a:xfrm>
            <a:off x="673211" y="5040069"/>
            <a:ext cx="4044933" cy="708564"/>
          </a:xfrm>
          <a:prstGeom prst="rect">
            <a:avLst/>
          </a:prstGeom>
        </p:spPr>
        <p:txBody>
          <a:bodyPr lIns="0" tIns="0" rIns="0" bIns="0" rtlCol="0" anchor="t">
            <a:spAutoFit/>
          </a:bodyPr>
          <a:lstStyle/>
          <a:p>
            <a:pPr algn="l">
              <a:lnSpc>
                <a:spcPts val="2924"/>
              </a:lnSpc>
            </a:pPr>
            <a:r>
              <a:rPr lang="en-US" sz="1899" spc="37">
                <a:solidFill>
                  <a:srgbClr val="3C3939"/>
                </a:solidFill>
                <a:latin typeface="Hero"/>
                <a:ea typeface="Hero"/>
                <a:cs typeface="Hero"/>
                <a:sym typeface="Hero"/>
              </a:rPr>
              <a:t>Register</a:t>
            </a:r>
          </a:p>
          <a:p>
            <a:pPr algn="l">
              <a:lnSpc>
                <a:spcPts val="2924"/>
              </a:lnSpc>
            </a:pPr>
            <a:r>
              <a:rPr lang="en-US" sz="1899" spc="37">
                <a:solidFill>
                  <a:srgbClr val="3C3939"/>
                </a:solidFill>
                <a:latin typeface="Hero"/>
                <a:ea typeface="Hero"/>
                <a:cs typeface="Hero"/>
                <a:sym typeface="Hero"/>
              </a:rPr>
              <a:t>Choose lunch</a:t>
            </a:r>
          </a:p>
        </p:txBody>
      </p:sp>
      <p:sp>
        <p:nvSpPr>
          <p:cNvPr id="9" name="Freeform 9"/>
          <p:cNvSpPr/>
          <p:nvPr/>
        </p:nvSpPr>
        <p:spPr>
          <a:xfrm>
            <a:off x="4841778" y="3288517"/>
            <a:ext cx="4060656" cy="1447070"/>
          </a:xfrm>
          <a:custGeom>
            <a:avLst/>
            <a:gdLst/>
            <a:ahLst/>
            <a:cxnLst/>
            <a:rect l="l" t="t" r="r" b="b"/>
            <a:pathLst>
              <a:path w="4060656" h="1447070">
                <a:moveTo>
                  <a:pt x="0" y="0"/>
                </a:moveTo>
                <a:lnTo>
                  <a:pt x="4060656" y="0"/>
                </a:lnTo>
                <a:lnTo>
                  <a:pt x="4060656" y="1447070"/>
                </a:lnTo>
                <a:lnTo>
                  <a:pt x="0" y="1447070"/>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0" name="TextBox 10"/>
          <p:cNvSpPr txBox="1"/>
          <p:nvPr/>
        </p:nvSpPr>
        <p:spPr>
          <a:xfrm>
            <a:off x="5252550" y="3627962"/>
            <a:ext cx="3239112" cy="384090"/>
          </a:xfrm>
          <a:prstGeom prst="rect">
            <a:avLst/>
          </a:prstGeom>
        </p:spPr>
        <p:txBody>
          <a:bodyPr lIns="0" tIns="0" rIns="0" bIns="0" rtlCol="0" anchor="t">
            <a:spAutoFit/>
          </a:bodyPr>
          <a:lstStyle/>
          <a:p>
            <a:pPr algn="ctr">
              <a:lnSpc>
                <a:spcPts val="3141"/>
              </a:lnSpc>
            </a:pPr>
            <a:r>
              <a:rPr lang="en-US" sz="2513" b="1">
                <a:solidFill>
                  <a:srgbClr val="7B3F35"/>
                </a:solidFill>
                <a:latin typeface="Shantell Sans Bold"/>
                <a:ea typeface="Shantell Sans Bold"/>
                <a:cs typeface="Shantell Sans Bold"/>
                <a:sym typeface="Shantell Sans Bold"/>
              </a:rPr>
              <a:t>Morning 1</a:t>
            </a:r>
          </a:p>
        </p:txBody>
      </p:sp>
      <p:sp>
        <p:nvSpPr>
          <p:cNvPr id="11" name="TextBox 11"/>
          <p:cNvSpPr txBox="1"/>
          <p:nvPr/>
        </p:nvSpPr>
        <p:spPr>
          <a:xfrm>
            <a:off x="5257550" y="4954662"/>
            <a:ext cx="4044933" cy="2518314"/>
          </a:xfrm>
          <a:prstGeom prst="rect">
            <a:avLst/>
          </a:prstGeom>
        </p:spPr>
        <p:txBody>
          <a:bodyPr lIns="0" tIns="0" rIns="0" bIns="0" rtlCol="0" anchor="t">
            <a:spAutoFit/>
          </a:bodyPr>
          <a:lstStyle/>
          <a:p>
            <a:pPr algn="l">
              <a:lnSpc>
                <a:spcPts val="2924"/>
              </a:lnSpc>
            </a:pPr>
            <a:r>
              <a:rPr lang="en-US" sz="1899" spc="37">
                <a:solidFill>
                  <a:srgbClr val="3C3939"/>
                </a:solidFill>
                <a:latin typeface="Hero"/>
                <a:ea typeface="Hero"/>
                <a:cs typeface="Hero"/>
                <a:sym typeface="Hero"/>
              </a:rPr>
              <a:t>Phonics</a:t>
            </a:r>
          </a:p>
          <a:p>
            <a:pPr algn="l">
              <a:lnSpc>
                <a:spcPts val="2924"/>
              </a:lnSpc>
            </a:pPr>
            <a:r>
              <a:rPr lang="en-US" sz="1899" spc="37">
                <a:solidFill>
                  <a:srgbClr val="3C3939"/>
                </a:solidFill>
                <a:latin typeface="Hero"/>
                <a:ea typeface="Hero"/>
                <a:cs typeface="Hero"/>
                <a:sym typeface="Hero"/>
              </a:rPr>
              <a:t>Maths</a:t>
            </a:r>
          </a:p>
          <a:p>
            <a:pPr algn="l">
              <a:lnSpc>
                <a:spcPts val="2924"/>
              </a:lnSpc>
            </a:pPr>
            <a:r>
              <a:rPr lang="en-US" sz="1899" spc="37">
                <a:solidFill>
                  <a:srgbClr val="3C3939"/>
                </a:solidFill>
                <a:latin typeface="Hero"/>
                <a:ea typeface="Hero"/>
                <a:cs typeface="Hero"/>
                <a:sym typeface="Hero"/>
              </a:rPr>
              <a:t>Literacy </a:t>
            </a:r>
          </a:p>
          <a:p>
            <a:pPr algn="l">
              <a:lnSpc>
                <a:spcPts val="2924"/>
              </a:lnSpc>
            </a:pPr>
            <a:r>
              <a:rPr lang="en-US" sz="1899" spc="37">
                <a:solidFill>
                  <a:srgbClr val="3C3939"/>
                </a:solidFill>
                <a:latin typeface="Hero"/>
                <a:ea typeface="Hero"/>
                <a:cs typeface="Hero"/>
                <a:sym typeface="Hero"/>
              </a:rPr>
              <a:t>‘Choosing time’</a:t>
            </a:r>
          </a:p>
          <a:p>
            <a:pPr algn="l">
              <a:lnSpc>
                <a:spcPts val="2924"/>
              </a:lnSpc>
            </a:pPr>
            <a:endParaRPr lang="en-US" sz="1899" spc="37">
              <a:solidFill>
                <a:srgbClr val="3C3939"/>
              </a:solidFill>
              <a:latin typeface="Hero"/>
              <a:ea typeface="Hero"/>
              <a:cs typeface="Hero"/>
              <a:sym typeface="Hero"/>
            </a:endParaRPr>
          </a:p>
          <a:p>
            <a:pPr algn="l">
              <a:lnSpc>
                <a:spcPts val="2924"/>
              </a:lnSpc>
            </a:pPr>
            <a:r>
              <a:rPr lang="en-US" sz="1899" spc="37">
                <a:solidFill>
                  <a:srgbClr val="3C3939"/>
                </a:solidFill>
                <a:latin typeface="Hero"/>
                <a:ea typeface="Hero"/>
                <a:cs typeface="Hero"/>
                <a:sym typeface="Hero"/>
              </a:rPr>
              <a:t>Whole school assembly</a:t>
            </a:r>
          </a:p>
          <a:p>
            <a:pPr algn="l">
              <a:lnSpc>
                <a:spcPts val="2924"/>
              </a:lnSpc>
            </a:pPr>
            <a:r>
              <a:rPr lang="en-US" sz="1899" spc="37">
                <a:solidFill>
                  <a:srgbClr val="3C3939"/>
                </a:solidFill>
                <a:latin typeface="Hero"/>
                <a:ea typeface="Hero"/>
                <a:cs typeface="Hero"/>
                <a:sym typeface="Hero"/>
              </a:rPr>
              <a:t>Playtime</a:t>
            </a:r>
          </a:p>
        </p:txBody>
      </p:sp>
      <p:sp>
        <p:nvSpPr>
          <p:cNvPr id="12" name="Freeform 12"/>
          <p:cNvSpPr/>
          <p:nvPr/>
        </p:nvSpPr>
        <p:spPr>
          <a:xfrm>
            <a:off x="9302484" y="3288517"/>
            <a:ext cx="4300317" cy="1532477"/>
          </a:xfrm>
          <a:custGeom>
            <a:avLst/>
            <a:gdLst/>
            <a:ahLst/>
            <a:cxnLst/>
            <a:rect l="l" t="t" r="r" b="b"/>
            <a:pathLst>
              <a:path w="4300317" h="1532477">
                <a:moveTo>
                  <a:pt x="0" y="0"/>
                </a:moveTo>
                <a:lnTo>
                  <a:pt x="4300317" y="0"/>
                </a:lnTo>
                <a:lnTo>
                  <a:pt x="4300317" y="1532477"/>
                </a:lnTo>
                <a:lnTo>
                  <a:pt x="0" y="1532477"/>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3" name="TextBox 13"/>
          <p:cNvSpPr txBox="1"/>
          <p:nvPr/>
        </p:nvSpPr>
        <p:spPr>
          <a:xfrm>
            <a:off x="9890393" y="3695422"/>
            <a:ext cx="3239112" cy="384090"/>
          </a:xfrm>
          <a:prstGeom prst="rect">
            <a:avLst/>
          </a:prstGeom>
        </p:spPr>
        <p:txBody>
          <a:bodyPr lIns="0" tIns="0" rIns="0" bIns="0" rtlCol="0" anchor="t">
            <a:spAutoFit/>
          </a:bodyPr>
          <a:lstStyle/>
          <a:p>
            <a:pPr algn="ctr">
              <a:lnSpc>
                <a:spcPts val="3141"/>
              </a:lnSpc>
            </a:pPr>
            <a:r>
              <a:rPr lang="en-US" sz="2513" b="1">
                <a:solidFill>
                  <a:srgbClr val="7B3F35"/>
                </a:solidFill>
                <a:latin typeface="Shantell Sans Bold"/>
                <a:ea typeface="Shantell Sans Bold"/>
                <a:cs typeface="Shantell Sans Bold"/>
                <a:sym typeface="Shantell Sans Bold"/>
              </a:rPr>
              <a:t>Lunch time</a:t>
            </a:r>
          </a:p>
        </p:txBody>
      </p:sp>
      <p:sp>
        <p:nvSpPr>
          <p:cNvPr id="14" name="Freeform 14"/>
          <p:cNvSpPr/>
          <p:nvPr/>
        </p:nvSpPr>
        <p:spPr>
          <a:xfrm>
            <a:off x="14002851" y="3288517"/>
            <a:ext cx="4060656" cy="1447070"/>
          </a:xfrm>
          <a:custGeom>
            <a:avLst/>
            <a:gdLst/>
            <a:ahLst/>
            <a:cxnLst/>
            <a:rect l="l" t="t" r="r" b="b"/>
            <a:pathLst>
              <a:path w="4060656" h="1447070">
                <a:moveTo>
                  <a:pt x="0" y="0"/>
                </a:moveTo>
                <a:lnTo>
                  <a:pt x="4060656" y="0"/>
                </a:lnTo>
                <a:lnTo>
                  <a:pt x="4060656" y="1447070"/>
                </a:lnTo>
                <a:lnTo>
                  <a:pt x="0" y="1447070"/>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5" name="TextBox 15"/>
          <p:cNvSpPr txBox="1"/>
          <p:nvPr/>
        </p:nvSpPr>
        <p:spPr>
          <a:xfrm>
            <a:off x="14413623" y="3627962"/>
            <a:ext cx="3239112" cy="384090"/>
          </a:xfrm>
          <a:prstGeom prst="rect">
            <a:avLst/>
          </a:prstGeom>
        </p:spPr>
        <p:txBody>
          <a:bodyPr lIns="0" tIns="0" rIns="0" bIns="0" rtlCol="0" anchor="t">
            <a:spAutoFit/>
          </a:bodyPr>
          <a:lstStyle/>
          <a:p>
            <a:pPr algn="ctr">
              <a:lnSpc>
                <a:spcPts val="3141"/>
              </a:lnSpc>
            </a:pPr>
            <a:r>
              <a:rPr lang="en-US" sz="2513" b="1">
                <a:solidFill>
                  <a:srgbClr val="7B3F35"/>
                </a:solidFill>
                <a:latin typeface="Shantell Sans Bold"/>
                <a:ea typeface="Shantell Sans Bold"/>
                <a:cs typeface="Shantell Sans Bold"/>
                <a:sym typeface="Shantell Sans Bold"/>
              </a:rPr>
              <a:t>Afternoon</a:t>
            </a:r>
          </a:p>
        </p:txBody>
      </p:sp>
      <p:sp>
        <p:nvSpPr>
          <p:cNvPr id="16" name="TextBox 16"/>
          <p:cNvSpPr txBox="1"/>
          <p:nvPr/>
        </p:nvSpPr>
        <p:spPr>
          <a:xfrm>
            <a:off x="14271642" y="4954662"/>
            <a:ext cx="4044933" cy="1432464"/>
          </a:xfrm>
          <a:prstGeom prst="rect">
            <a:avLst/>
          </a:prstGeom>
        </p:spPr>
        <p:txBody>
          <a:bodyPr lIns="0" tIns="0" rIns="0" bIns="0" rtlCol="0" anchor="t">
            <a:spAutoFit/>
          </a:bodyPr>
          <a:lstStyle/>
          <a:p>
            <a:pPr algn="l">
              <a:lnSpc>
                <a:spcPts val="2924"/>
              </a:lnSpc>
            </a:pPr>
            <a:r>
              <a:rPr lang="en-US" sz="1899" spc="37">
                <a:solidFill>
                  <a:srgbClr val="3C3939"/>
                </a:solidFill>
                <a:latin typeface="Hero"/>
                <a:ea typeface="Hero"/>
                <a:cs typeface="Hero"/>
                <a:sym typeface="Hero"/>
              </a:rPr>
              <a:t>Wider curriculum subjects</a:t>
            </a:r>
          </a:p>
          <a:p>
            <a:pPr algn="l">
              <a:lnSpc>
                <a:spcPts val="2924"/>
              </a:lnSpc>
            </a:pPr>
            <a:r>
              <a:rPr lang="en-US" sz="1899" spc="37">
                <a:solidFill>
                  <a:srgbClr val="3C3939"/>
                </a:solidFill>
                <a:latin typeface="Hero"/>
                <a:ea typeface="Hero"/>
                <a:cs typeface="Hero"/>
                <a:sym typeface="Hero"/>
              </a:rPr>
              <a:t>Forest School</a:t>
            </a:r>
          </a:p>
          <a:p>
            <a:pPr algn="l">
              <a:lnSpc>
                <a:spcPts val="2924"/>
              </a:lnSpc>
            </a:pPr>
            <a:r>
              <a:rPr lang="en-US" sz="1899" spc="37">
                <a:solidFill>
                  <a:srgbClr val="3C3939"/>
                </a:solidFill>
                <a:latin typeface="Hero"/>
                <a:ea typeface="Hero"/>
                <a:cs typeface="Hero"/>
                <a:sym typeface="Hero"/>
              </a:rPr>
              <a:t>Beach School</a:t>
            </a:r>
          </a:p>
          <a:p>
            <a:pPr algn="l">
              <a:lnSpc>
                <a:spcPts val="2924"/>
              </a:lnSpc>
            </a:pPr>
            <a:r>
              <a:rPr lang="en-US" sz="1899" spc="37">
                <a:solidFill>
                  <a:srgbClr val="3C3939"/>
                </a:solidFill>
                <a:latin typeface="Hero"/>
                <a:ea typeface="Hero"/>
                <a:cs typeface="Hero"/>
                <a:sym typeface="Hero"/>
              </a:rPr>
              <a:t>Reading</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558655"/>
        </a:solidFill>
        <a:effectLst/>
      </p:bgPr>
    </p:bg>
    <p:spTree>
      <p:nvGrpSpPr>
        <p:cNvPr id="1" name=""/>
        <p:cNvGrpSpPr/>
        <p:nvPr/>
      </p:nvGrpSpPr>
      <p:grpSpPr>
        <a:xfrm>
          <a:off x="0" y="0"/>
          <a:ext cx="0" cy="0"/>
          <a:chOff x="0" y="0"/>
          <a:chExt cx="0" cy="0"/>
        </a:xfrm>
      </p:grpSpPr>
      <p:sp>
        <p:nvSpPr>
          <p:cNvPr id="2" name="Freeform 2"/>
          <p:cNvSpPr/>
          <p:nvPr/>
        </p:nvSpPr>
        <p:spPr>
          <a:xfrm rot="-8100000">
            <a:off x="1184894" y="7716059"/>
            <a:ext cx="1613515" cy="2977964"/>
          </a:xfrm>
          <a:custGeom>
            <a:avLst/>
            <a:gdLst/>
            <a:ahLst/>
            <a:cxnLst/>
            <a:rect l="l" t="t" r="r" b="b"/>
            <a:pathLst>
              <a:path w="1613515" h="2977964">
                <a:moveTo>
                  <a:pt x="0" y="0"/>
                </a:moveTo>
                <a:lnTo>
                  <a:pt x="1613515" y="0"/>
                </a:lnTo>
                <a:lnTo>
                  <a:pt x="1613515" y="2977964"/>
                </a:lnTo>
                <a:lnTo>
                  <a:pt x="0" y="2977964"/>
                </a:lnTo>
                <a:lnTo>
                  <a:pt x="0" y="0"/>
                </a:lnTo>
                <a:close/>
              </a:path>
            </a:pathLst>
          </a:custGeom>
          <a:blipFill>
            <a:blip r:embed="rId3">
              <a:extLst>
                <a:ext uri="{96DAC541-7B7A-43D3-8B79-37D633B846F1}">
                  <asvg:svgBlip xmlns:asvg="http://schemas.microsoft.com/office/drawing/2016/SVG/main" r:embed="rId4"/>
                </a:ext>
              </a:extLst>
            </a:blip>
            <a:stretch>
              <a:fillRect/>
            </a:stretch>
          </a:blipFill>
          <a:ln cap="sq">
            <a:noFill/>
            <a:prstDash val="solid"/>
            <a:miter/>
          </a:ln>
        </p:spPr>
        <p:txBody>
          <a:bodyPr/>
          <a:lstStyle/>
          <a:p>
            <a:endParaRPr lang="en-GB"/>
          </a:p>
        </p:txBody>
      </p:sp>
      <p:sp>
        <p:nvSpPr>
          <p:cNvPr id="3" name="Freeform 3"/>
          <p:cNvSpPr/>
          <p:nvPr/>
        </p:nvSpPr>
        <p:spPr>
          <a:xfrm>
            <a:off x="16430260" y="7868192"/>
            <a:ext cx="2765052" cy="2780217"/>
          </a:xfrm>
          <a:custGeom>
            <a:avLst/>
            <a:gdLst/>
            <a:ahLst/>
            <a:cxnLst/>
            <a:rect l="l" t="t" r="r" b="b"/>
            <a:pathLst>
              <a:path w="2765052" h="2780217">
                <a:moveTo>
                  <a:pt x="0" y="0"/>
                </a:moveTo>
                <a:lnTo>
                  <a:pt x="2765052" y="0"/>
                </a:lnTo>
                <a:lnTo>
                  <a:pt x="2765052" y="2780216"/>
                </a:lnTo>
                <a:lnTo>
                  <a:pt x="0" y="278021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 name="Freeform 4"/>
          <p:cNvSpPr/>
          <p:nvPr/>
        </p:nvSpPr>
        <p:spPr>
          <a:xfrm>
            <a:off x="749918" y="1209675"/>
            <a:ext cx="937696" cy="1067770"/>
          </a:xfrm>
          <a:custGeom>
            <a:avLst/>
            <a:gdLst/>
            <a:ahLst/>
            <a:cxnLst/>
            <a:rect l="l" t="t" r="r" b="b"/>
            <a:pathLst>
              <a:path w="937696" h="1067770">
                <a:moveTo>
                  <a:pt x="0" y="0"/>
                </a:moveTo>
                <a:lnTo>
                  <a:pt x="937696" y="0"/>
                </a:lnTo>
                <a:lnTo>
                  <a:pt x="937696" y="1067770"/>
                </a:lnTo>
                <a:lnTo>
                  <a:pt x="0" y="1067770"/>
                </a:lnTo>
                <a:lnTo>
                  <a:pt x="0" y="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5" name="Freeform 5"/>
          <p:cNvSpPr/>
          <p:nvPr/>
        </p:nvSpPr>
        <p:spPr>
          <a:xfrm rot="7242422">
            <a:off x="10277284" y="7633090"/>
            <a:ext cx="4084874" cy="4114800"/>
          </a:xfrm>
          <a:custGeom>
            <a:avLst/>
            <a:gdLst/>
            <a:ahLst/>
            <a:cxnLst/>
            <a:rect l="l" t="t" r="r" b="b"/>
            <a:pathLst>
              <a:path w="4084874" h="4114800">
                <a:moveTo>
                  <a:pt x="0" y="0"/>
                </a:moveTo>
                <a:lnTo>
                  <a:pt x="4084874" y="0"/>
                </a:lnTo>
                <a:lnTo>
                  <a:pt x="4084874" y="4114800"/>
                </a:lnTo>
                <a:lnTo>
                  <a:pt x="0" y="411480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6" name="Group 6"/>
          <p:cNvGrpSpPr>
            <a:grpSpLocks noChangeAspect="1"/>
          </p:cNvGrpSpPr>
          <p:nvPr/>
        </p:nvGrpSpPr>
        <p:grpSpPr>
          <a:xfrm>
            <a:off x="9429750" y="885493"/>
            <a:ext cx="7807003" cy="6416000"/>
            <a:chOff x="0" y="0"/>
            <a:chExt cx="5702300" cy="4686300"/>
          </a:xfrm>
        </p:grpSpPr>
        <p:sp>
          <p:nvSpPr>
            <p:cNvPr id="7" name="Freeform 7"/>
            <p:cNvSpPr/>
            <p:nvPr/>
          </p:nvSpPr>
          <p:spPr>
            <a:xfrm>
              <a:off x="0" y="3797300"/>
              <a:ext cx="5702300" cy="889000"/>
            </a:xfrm>
            <a:custGeom>
              <a:avLst/>
              <a:gdLst/>
              <a:ahLst/>
              <a:cxnLst/>
              <a:rect l="l" t="t" r="r" b="b"/>
              <a:pathLst>
                <a:path w="5702300" h="889000">
                  <a:moveTo>
                    <a:pt x="0" y="0"/>
                  </a:moveTo>
                  <a:lnTo>
                    <a:pt x="0" y="774700"/>
                  </a:lnTo>
                  <a:cubicBezTo>
                    <a:pt x="0" y="838200"/>
                    <a:pt x="50800" y="889000"/>
                    <a:pt x="114300" y="889000"/>
                  </a:cubicBezTo>
                  <a:lnTo>
                    <a:pt x="5588000" y="889000"/>
                  </a:lnTo>
                  <a:cubicBezTo>
                    <a:pt x="5651500" y="889000"/>
                    <a:pt x="5702300" y="838200"/>
                    <a:pt x="5702300" y="774700"/>
                  </a:cubicBezTo>
                  <a:lnTo>
                    <a:pt x="5702300" y="0"/>
                  </a:lnTo>
                  <a:lnTo>
                    <a:pt x="0" y="0"/>
                  </a:lnTo>
                  <a:close/>
                </a:path>
              </a:pathLst>
            </a:custGeom>
            <a:solidFill>
              <a:srgbClr val="558655"/>
            </a:solidFill>
          </p:spPr>
          <p:txBody>
            <a:bodyPr/>
            <a:lstStyle/>
            <a:p>
              <a:endParaRPr lang="en-GB"/>
            </a:p>
          </p:txBody>
        </p:sp>
        <p:sp>
          <p:nvSpPr>
            <p:cNvPr id="8" name="Freeform 8"/>
            <p:cNvSpPr/>
            <p:nvPr/>
          </p:nvSpPr>
          <p:spPr>
            <a:xfrm>
              <a:off x="0" y="0"/>
              <a:ext cx="5702300" cy="3797300"/>
            </a:xfrm>
            <a:custGeom>
              <a:avLst/>
              <a:gdLst/>
              <a:ahLst/>
              <a:cxnLst/>
              <a:rect l="l" t="t" r="r" b="b"/>
              <a:pathLst>
                <a:path w="5702300" h="3797300">
                  <a:moveTo>
                    <a:pt x="5588000" y="0"/>
                  </a:moveTo>
                  <a:lnTo>
                    <a:pt x="114300" y="0"/>
                  </a:lnTo>
                  <a:cubicBezTo>
                    <a:pt x="50800" y="0"/>
                    <a:pt x="0" y="50800"/>
                    <a:pt x="0" y="114300"/>
                  </a:cubicBezTo>
                  <a:lnTo>
                    <a:pt x="0" y="3797300"/>
                  </a:lnTo>
                  <a:lnTo>
                    <a:pt x="5702300" y="3797300"/>
                  </a:lnTo>
                  <a:lnTo>
                    <a:pt x="5702300" y="114300"/>
                  </a:lnTo>
                  <a:cubicBezTo>
                    <a:pt x="5702300" y="50800"/>
                    <a:pt x="5651500" y="0"/>
                    <a:pt x="5588000" y="0"/>
                  </a:cubicBezTo>
                  <a:close/>
                </a:path>
              </a:pathLst>
            </a:custGeom>
            <a:blipFill>
              <a:blip r:embed="rId11"/>
              <a:stretch>
                <a:fillRect l="-2900" r="-5731" b="-3004"/>
              </a:stretch>
            </a:blipFill>
          </p:spPr>
          <p:txBody>
            <a:bodyPr/>
            <a:lstStyle/>
            <a:p>
              <a:endParaRPr lang="en-GB"/>
            </a:p>
          </p:txBody>
        </p:sp>
      </p:grpSp>
      <p:sp>
        <p:nvSpPr>
          <p:cNvPr id="9" name="TextBox 9"/>
          <p:cNvSpPr txBox="1"/>
          <p:nvPr/>
        </p:nvSpPr>
        <p:spPr>
          <a:xfrm>
            <a:off x="2999150" y="494045"/>
            <a:ext cx="7033765" cy="1040735"/>
          </a:xfrm>
          <a:prstGeom prst="rect">
            <a:avLst/>
          </a:prstGeom>
        </p:spPr>
        <p:txBody>
          <a:bodyPr lIns="0" tIns="0" rIns="0" bIns="0" rtlCol="0" anchor="t">
            <a:spAutoFit/>
          </a:bodyPr>
          <a:lstStyle/>
          <a:p>
            <a:pPr marL="0" lvl="0" indent="0" algn="l">
              <a:lnSpc>
                <a:spcPts val="8322"/>
              </a:lnSpc>
              <a:spcBef>
                <a:spcPct val="0"/>
              </a:spcBef>
            </a:pPr>
            <a:r>
              <a:rPr lang="en-US" sz="6673" b="1">
                <a:solidFill>
                  <a:srgbClr val="FFFFFF"/>
                </a:solidFill>
                <a:latin typeface="Shantell Sans Bold"/>
                <a:ea typeface="Shantell Sans Bold"/>
                <a:cs typeface="Shantell Sans Bold"/>
                <a:sym typeface="Shantell Sans Bold"/>
              </a:rPr>
              <a:t>Phonics</a:t>
            </a:r>
          </a:p>
        </p:txBody>
      </p:sp>
      <p:sp>
        <p:nvSpPr>
          <p:cNvPr id="10" name="TextBox 10"/>
          <p:cNvSpPr txBox="1"/>
          <p:nvPr/>
        </p:nvSpPr>
        <p:spPr>
          <a:xfrm>
            <a:off x="1991651" y="1648310"/>
            <a:ext cx="5559295" cy="5741321"/>
          </a:xfrm>
          <a:prstGeom prst="rect">
            <a:avLst/>
          </a:prstGeom>
        </p:spPr>
        <p:txBody>
          <a:bodyPr lIns="0" tIns="0" rIns="0" bIns="0" rtlCol="0" anchor="t">
            <a:spAutoFit/>
          </a:bodyPr>
          <a:lstStyle/>
          <a:p>
            <a:pPr algn="l">
              <a:lnSpc>
                <a:spcPts val="4156"/>
              </a:lnSpc>
            </a:pPr>
            <a:r>
              <a:rPr lang="en-US" sz="2699" spc="53">
                <a:solidFill>
                  <a:srgbClr val="FFFFFF"/>
                </a:solidFill>
                <a:latin typeface="Hero"/>
                <a:ea typeface="Hero"/>
                <a:cs typeface="Hero"/>
                <a:sym typeface="Hero"/>
              </a:rPr>
              <a:t>•Phonics is the most effective way of teaching children to read.</a:t>
            </a:r>
          </a:p>
          <a:p>
            <a:pPr algn="l">
              <a:lnSpc>
                <a:spcPts val="4156"/>
              </a:lnSpc>
            </a:pPr>
            <a:r>
              <a:rPr lang="en-US" sz="2699" spc="53">
                <a:solidFill>
                  <a:srgbClr val="FFFFFF"/>
                </a:solidFill>
                <a:latin typeface="Hero"/>
                <a:ea typeface="Hero"/>
                <a:cs typeface="Hero"/>
                <a:sym typeface="Hero"/>
              </a:rPr>
              <a:t>•Children learn the sounds each individual letter makes.</a:t>
            </a:r>
          </a:p>
          <a:p>
            <a:pPr algn="l">
              <a:lnSpc>
                <a:spcPts val="4156"/>
              </a:lnSpc>
            </a:pPr>
            <a:r>
              <a:rPr lang="en-US" sz="2699" spc="53">
                <a:solidFill>
                  <a:srgbClr val="FFFFFF"/>
                </a:solidFill>
                <a:latin typeface="Hero"/>
                <a:ea typeface="Hero"/>
                <a:cs typeface="Hero"/>
                <a:sym typeface="Hero"/>
              </a:rPr>
              <a:t>•Then the sounds that different combinations of letters make.</a:t>
            </a:r>
          </a:p>
          <a:p>
            <a:pPr marL="0" lvl="0" indent="0" algn="l">
              <a:lnSpc>
                <a:spcPts val="4156"/>
              </a:lnSpc>
              <a:spcBef>
                <a:spcPct val="0"/>
              </a:spcBef>
            </a:pPr>
            <a:r>
              <a:rPr lang="en-US" sz="2699" spc="53">
                <a:solidFill>
                  <a:srgbClr val="FFFFFF"/>
                </a:solidFill>
                <a:latin typeface="Hero"/>
                <a:ea typeface="Hero"/>
                <a:cs typeface="Hero"/>
                <a:sym typeface="Hero"/>
              </a:rPr>
              <a:t>•This enables them to decode (read) and encode (write) using the correct sounds.</a:t>
            </a:r>
          </a:p>
          <a:p>
            <a:pPr marL="0" lvl="0" indent="0" algn="l">
              <a:lnSpc>
                <a:spcPts val="4156"/>
              </a:lnSpc>
              <a:spcBef>
                <a:spcPct val="0"/>
              </a:spcBef>
            </a:pPr>
            <a:endParaRPr lang="en-US" sz="2699" spc="53">
              <a:solidFill>
                <a:srgbClr val="FFFFFF"/>
              </a:solidFill>
              <a:latin typeface="Hero"/>
              <a:ea typeface="Hero"/>
              <a:cs typeface="Hero"/>
              <a:sym typeface="Hero"/>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DFA"/>
        </a:solidFill>
        <a:effectLst/>
      </p:bgPr>
    </p:bg>
    <p:spTree>
      <p:nvGrpSpPr>
        <p:cNvPr id="1" name=""/>
        <p:cNvGrpSpPr/>
        <p:nvPr/>
      </p:nvGrpSpPr>
      <p:grpSpPr>
        <a:xfrm>
          <a:off x="0" y="0"/>
          <a:ext cx="0" cy="0"/>
          <a:chOff x="0" y="0"/>
          <a:chExt cx="0" cy="0"/>
        </a:xfrm>
      </p:grpSpPr>
      <p:sp>
        <p:nvSpPr>
          <p:cNvPr id="2" name="Freeform 2"/>
          <p:cNvSpPr/>
          <p:nvPr/>
        </p:nvSpPr>
        <p:spPr>
          <a:xfrm rot="-6510517">
            <a:off x="16944937" y="6840258"/>
            <a:ext cx="2686127" cy="3299027"/>
          </a:xfrm>
          <a:custGeom>
            <a:avLst/>
            <a:gdLst/>
            <a:ahLst/>
            <a:cxnLst/>
            <a:rect l="l" t="t" r="r" b="b"/>
            <a:pathLst>
              <a:path w="2686127" h="3299027">
                <a:moveTo>
                  <a:pt x="0" y="0"/>
                </a:moveTo>
                <a:lnTo>
                  <a:pt x="2686126" y="0"/>
                </a:lnTo>
                <a:lnTo>
                  <a:pt x="2686126" y="3299027"/>
                </a:lnTo>
                <a:lnTo>
                  <a:pt x="0" y="329902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 name="Freeform 3"/>
          <p:cNvSpPr/>
          <p:nvPr/>
        </p:nvSpPr>
        <p:spPr>
          <a:xfrm rot="-1413364">
            <a:off x="16369330" y="-1088857"/>
            <a:ext cx="4357213" cy="4114800"/>
          </a:xfrm>
          <a:custGeom>
            <a:avLst/>
            <a:gdLst/>
            <a:ahLst/>
            <a:cxnLst/>
            <a:rect l="l" t="t" r="r" b="b"/>
            <a:pathLst>
              <a:path w="4357213" h="4114800">
                <a:moveTo>
                  <a:pt x="0" y="0"/>
                </a:moveTo>
                <a:lnTo>
                  <a:pt x="4357212" y="0"/>
                </a:lnTo>
                <a:lnTo>
                  <a:pt x="4357212"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4" name="Group 4"/>
          <p:cNvGrpSpPr/>
          <p:nvPr/>
        </p:nvGrpSpPr>
        <p:grpSpPr>
          <a:xfrm>
            <a:off x="-1164352" y="704538"/>
            <a:ext cx="12012368" cy="9168194"/>
            <a:chOff x="0" y="0"/>
            <a:chExt cx="16016490" cy="12224259"/>
          </a:xfrm>
        </p:grpSpPr>
        <p:sp>
          <p:nvSpPr>
            <p:cNvPr id="5" name="TextBox 5"/>
            <p:cNvSpPr txBox="1"/>
            <p:nvPr/>
          </p:nvSpPr>
          <p:spPr>
            <a:xfrm>
              <a:off x="0" y="-47625"/>
              <a:ext cx="16016490" cy="1941298"/>
            </a:xfrm>
            <a:prstGeom prst="rect">
              <a:avLst/>
            </a:prstGeom>
          </p:spPr>
          <p:txBody>
            <a:bodyPr lIns="0" tIns="0" rIns="0" bIns="0" rtlCol="0" anchor="t">
              <a:spAutoFit/>
            </a:bodyPr>
            <a:lstStyle/>
            <a:p>
              <a:pPr marL="0" lvl="0" indent="0" algn="ctr">
                <a:lnSpc>
                  <a:spcPts val="11678"/>
                </a:lnSpc>
                <a:spcBef>
                  <a:spcPct val="0"/>
                </a:spcBef>
              </a:pPr>
              <a:r>
                <a:rPr lang="en-US" sz="9364" b="1">
                  <a:solidFill>
                    <a:srgbClr val="B86659"/>
                  </a:solidFill>
                  <a:latin typeface="Shantell Sans Bold"/>
                  <a:ea typeface="Shantell Sans Bold"/>
                  <a:cs typeface="Shantell Sans Bold"/>
                  <a:sym typeface="Shantell Sans Bold"/>
                </a:rPr>
                <a:t>Tapestry</a:t>
              </a:r>
            </a:p>
          </p:txBody>
        </p:sp>
        <p:sp>
          <p:nvSpPr>
            <p:cNvPr id="6" name="Freeform 6"/>
            <p:cNvSpPr/>
            <p:nvPr/>
          </p:nvSpPr>
          <p:spPr>
            <a:xfrm>
              <a:off x="3812515" y="2455283"/>
              <a:ext cx="8823724" cy="3144454"/>
            </a:xfrm>
            <a:custGeom>
              <a:avLst/>
              <a:gdLst/>
              <a:ahLst/>
              <a:cxnLst/>
              <a:rect l="l" t="t" r="r" b="b"/>
              <a:pathLst>
                <a:path w="8823724" h="3144454">
                  <a:moveTo>
                    <a:pt x="0" y="0"/>
                  </a:moveTo>
                  <a:lnTo>
                    <a:pt x="8823724" y="0"/>
                  </a:lnTo>
                  <a:lnTo>
                    <a:pt x="8823724" y="3144454"/>
                  </a:lnTo>
                  <a:lnTo>
                    <a:pt x="0" y="3144454"/>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7" name="TextBox 7"/>
            <p:cNvSpPr txBox="1"/>
            <p:nvPr/>
          </p:nvSpPr>
          <p:spPr>
            <a:xfrm>
              <a:off x="4356192" y="3311633"/>
              <a:ext cx="7736371" cy="1412705"/>
            </a:xfrm>
            <a:prstGeom prst="rect">
              <a:avLst/>
            </a:prstGeom>
          </p:spPr>
          <p:txBody>
            <a:bodyPr lIns="0" tIns="0" rIns="0" bIns="0" rtlCol="0" anchor="t">
              <a:spAutoFit/>
            </a:bodyPr>
            <a:lstStyle/>
            <a:p>
              <a:pPr algn="ctr">
                <a:lnSpc>
                  <a:spcPts val="4243"/>
                </a:lnSpc>
              </a:pPr>
              <a:r>
                <a:rPr lang="en-US" sz="3395" b="1">
                  <a:solidFill>
                    <a:srgbClr val="7B3F35"/>
                  </a:solidFill>
                  <a:latin typeface="Shantell Sans Bold"/>
                  <a:ea typeface="Shantell Sans Bold"/>
                  <a:cs typeface="Shantell Sans Bold"/>
                  <a:sym typeface="Shantell Sans Bold"/>
                </a:rPr>
                <a:t>Photo’s of your child’s learning and experiences</a:t>
              </a:r>
            </a:p>
          </p:txBody>
        </p:sp>
        <p:sp>
          <p:nvSpPr>
            <p:cNvPr id="8" name="Freeform 8"/>
            <p:cNvSpPr/>
            <p:nvPr/>
          </p:nvSpPr>
          <p:spPr>
            <a:xfrm>
              <a:off x="3993327" y="5918616"/>
              <a:ext cx="8462100" cy="3015585"/>
            </a:xfrm>
            <a:custGeom>
              <a:avLst/>
              <a:gdLst/>
              <a:ahLst/>
              <a:cxnLst/>
              <a:rect l="l" t="t" r="r" b="b"/>
              <a:pathLst>
                <a:path w="8462100" h="3015585">
                  <a:moveTo>
                    <a:pt x="0" y="0"/>
                  </a:moveTo>
                  <a:lnTo>
                    <a:pt x="8462100" y="0"/>
                  </a:lnTo>
                  <a:lnTo>
                    <a:pt x="8462100" y="3015585"/>
                  </a:lnTo>
                  <a:lnTo>
                    <a:pt x="0" y="3015585"/>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9" name="TextBox 9"/>
            <p:cNvSpPr txBox="1"/>
            <p:nvPr/>
          </p:nvSpPr>
          <p:spPr>
            <a:xfrm>
              <a:off x="3202381" y="6826585"/>
              <a:ext cx="10043992" cy="701463"/>
            </a:xfrm>
            <a:prstGeom prst="rect">
              <a:avLst/>
            </a:prstGeom>
          </p:spPr>
          <p:txBody>
            <a:bodyPr lIns="0" tIns="0" rIns="0" bIns="0" rtlCol="0" anchor="t">
              <a:spAutoFit/>
            </a:bodyPr>
            <a:lstStyle/>
            <a:p>
              <a:pPr algn="ctr">
                <a:lnSpc>
                  <a:spcPts val="4249"/>
                </a:lnSpc>
              </a:pPr>
              <a:r>
                <a:rPr lang="en-US" sz="3399" b="1">
                  <a:solidFill>
                    <a:srgbClr val="7B3F35"/>
                  </a:solidFill>
                  <a:latin typeface="Shantell Sans Bold"/>
                  <a:ea typeface="Shantell Sans Bold"/>
                  <a:cs typeface="Shantell Sans Bold"/>
                  <a:sym typeface="Shantell Sans Bold"/>
                </a:rPr>
                <a:t>Non-urgent messages</a:t>
              </a:r>
            </a:p>
          </p:txBody>
        </p:sp>
        <p:sp>
          <p:nvSpPr>
            <p:cNvPr id="10" name="Freeform 10"/>
            <p:cNvSpPr/>
            <p:nvPr/>
          </p:nvSpPr>
          <p:spPr>
            <a:xfrm>
              <a:off x="3964602" y="9188201"/>
              <a:ext cx="8519550" cy="3036058"/>
            </a:xfrm>
            <a:custGeom>
              <a:avLst/>
              <a:gdLst/>
              <a:ahLst/>
              <a:cxnLst/>
              <a:rect l="l" t="t" r="r" b="b"/>
              <a:pathLst>
                <a:path w="8519550" h="3036058">
                  <a:moveTo>
                    <a:pt x="0" y="0"/>
                  </a:moveTo>
                  <a:lnTo>
                    <a:pt x="8519550" y="0"/>
                  </a:lnTo>
                  <a:lnTo>
                    <a:pt x="8519550" y="3036058"/>
                  </a:lnTo>
                  <a:lnTo>
                    <a:pt x="0" y="303605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1" name="TextBox 11"/>
            <p:cNvSpPr txBox="1"/>
            <p:nvPr/>
          </p:nvSpPr>
          <p:spPr>
            <a:xfrm>
              <a:off x="4664726" y="9722538"/>
              <a:ext cx="7501196" cy="2123863"/>
            </a:xfrm>
            <a:prstGeom prst="rect">
              <a:avLst/>
            </a:prstGeom>
          </p:spPr>
          <p:txBody>
            <a:bodyPr lIns="0" tIns="0" rIns="0" bIns="0" rtlCol="0" anchor="t">
              <a:spAutoFit/>
            </a:bodyPr>
            <a:lstStyle/>
            <a:p>
              <a:pPr algn="ctr">
                <a:lnSpc>
                  <a:spcPts val="4249"/>
                </a:lnSpc>
              </a:pPr>
              <a:r>
                <a:rPr lang="en-US" sz="3399" b="1">
                  <a:solidFill>
                    <a:srgbClr val="7B3F35"/>
                  </a:solidFill>
                  <a:latin typeface="Shantell Sans Bold"/>
                  <a:ea typeface="Shantell Sans Bold"/>
                  <a:cs typeface="Shantell Sans Bold"/>
                  <a:sym typeface="Shantell Sans Bold"/>
                </a:rPr>
                <a:t>Sharing ‘wow’ moments and your child’s interests at home</a:t>
              </a:r>
            </a:p>
          </p:txBody>
        </p:sp>
      </p:grpSp>
      <p:grpSp>
        <p:nvGrpSpPr>
          <p:cNvPr id="12" name="Group 12"/>
          <p:cNvGrpSpPr/>
          <p:nvPr/>
        </p:nvGrpSpPr>
        <p:grpSpPr>
          <a:xfrm>
            <a:off x="7290621" y="704538"/>
            <a:ext cx="12012368" cy="6700651"/>
            <a:chOff x="0" y="0"/>
            <a:chExt cx="16016490" cy="8934201"/>
          </a:xfrm>
        </p:grpSpPr>
        <p:sp>
          <p:nvSpPr>
            <p:cNvPr id="13" name="TextBox 13"/>
            <p:cNvSpPr txBox="1"/>
            <p:nvPr/>
          </p:nvSpPr>
          <p:spPr>
            <a:xfrm>
              <a:off x="0" y="-47625"/>
              <a:ext cx="16016490" cy="1941298"/>
            </a:xfrm>
            <a:prstGeom prst="rect">
              <a:avLst/>
            </a:prstGeom>
          </p:spPr>
          <p:txBody>
            <a:bodyPr lIns="0" tIns="0" rIns="0" bIns="0" rtlCol="0" anchor="t">
              <a:spAutoFit/>
            </a:bodyPr>
            <a:lstStyle/>
            <a:p>
              <a:pPr marL="0" lvl="0" indent="0" algn="ctr">
                <a:lnSpc>
                  <a:spcPts val="11678"/>
                </a:lnSpc>
                <a:spcBef>
                  <a:spcPct val="0"/>
                </a:spcBef>
              </a:pPr>
              <a:r>
                <a:rPr lang="en-US" sz="9364" b="1">
                  <a:solidFill>
                    <a:srgbClr val="B86659"/>
                  </a:solidFill>
                  <a:latin typeface="Shantell Sans Bold"/>
                  <a:ea typeface="Shantell Sans Bold"/>
                  <a:cs typeface="Shantell Sans Bold"/>
                  <a:sym typeface="Shantell Sans Bold"/>
                </a:rPr>
                <a:t>Dojo</a:t>
              </a:r>
            </a:p>
          </p:txBody>
        </p:sp>
        <p:sp>
          <p:nvSpPr>
            <p:cNvPr id="14" name="Freeform 14"/>
            <p:cNvSpPr/>
            <p:nvPr/>
          </p:nvSpPr>
          <p:spPr>
            <a:xfrm>
              <a:off x="3596383" y="2455283"/>
              <a:ext cx="8823724" cy="3144454"/>
            </a:xfrm>
            <a:custGeom>
              <a:avLst/>
              <a:gdLst/>
              <a:ahLst/>
              <a:cxnLst/>
              <a:rect l="l" t="t" r="r" b="b"/>
              <a:pathLst>
                <a:path w="8823724" h="3144454">
                  <a:moveTo>
                    <a:pt x="0" y="0"/>
                  </a:moveTo>
                  <a:lnTo>
                    <a:pt x="8823724" y="0"/>
                  </a:lnTo>
                  <a:lnTo>
                    <a:pt x="8823724" y="3144454"/>
                  </a:lnTo>
                  <a:lnTo>
                    <a:pt x="0" y="3144454"/>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5" name="TextBox 15"/>
            <p:cNvSpPr txBox="1"/>
            <p:nvPr/>
          </p:nvSpPr>
          <p:spPr>
            <a:xfrm>
              <a:off x="4140060" y="3311633"/>
              <a:ext cx="7736371" cy="1412705"/>
            </a:xfrm>
            <a:prstGeom prst="rect">
              <a:avLst/>
            </a:prstGeom>
          </p:spPr>
          <p:txBody>
            <a:bodyPr lIns="0" tIns="0" rIns="0" bIns="0" rtlCol="0" anchor="t">
              <a:spAutoFit/>
            </a:bodyPr>
            <a:lstStyle/>
            <a:p>
              <a:pPr algn="ctr">
                <a:lnSpc>
                  <a:spcPts val="4243"/>
                </a:lnSpc>
              </a:pPr>
              <a:r>
                <a:rPr lang="en-US" sz="3395" b="1">
                  <a:solidFill>
                    <a:srgbClr val="7B3F35"/>
                  </a:solidFill>
                  <a:latin typeface="Shantell Sans Bold"/>
                  <a:ea typeface="Shantell Sans Bold"/>
                  <a:cs typeface="Shantell Sans Bold"/>
                  <a:sym typeface="Shantell Sans Bold"/>
                </a:rPr>
                <a:t>Whole school events and messages</a:t>
              </a:r>
            </a:p>
          </p:txBody>
        </p:sp>
        <p:sp>
          <p:nvSpPr>
            <p:cNvPr id="16" name="Freeform 16"/>
            <p:cNvSpPr/>
            <p:nvPr/>
          </p:nvSpPr>
          <p:spPr>
            <a:xfrm>
              <a:off x="3777195" y="5918616"/>
              <a:ext cx="8462100" cy="3015585"/>
            </a:xfrm>
            <a:custGeom>
              <a:avLst/>
              <a:gdLst/>
              <a:ahLst/>
              <a:cxnLst/>
              <a:rect l="l" t="t" r="r" b="b"/>
              <a:pathLst>
                <a:path w="8462100" h="3015585">
                  <a:moveTo>
                    <a:pt x="0" y="0"/>
                  </a:moveTo>
                  <a:lnTo>
                    <a:pt x="8462100" y="0"/>
                  </a:lnTo>
                  <a:lnTo>
                    <a:pt x="8462100" y="3015585"/>
                  </a:lnTo>
                  <a:lnTo>
                    <a:pt x="0" y="3015585"/>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7" name="TextBox 17"/>
            <p:cNvSpPr txBox="1"/>
            <p:nvPr/>
          </p:nvSpPr>
          <p:spPr>
            <a:xfrm>
              <a:off x="2986249" y="6826585"/>
              <a:ext cx="10043992" cy="701463"/>
            </a:xfrm>
            <a:prstGeom prst="rect">
              <a:avLst/>
            </a:prstGeom>
          </p:spPr>
          <p:txBody>
            <a:bodyPr lIns="0" tIns="0" rIns="0" bIns="0" rtlCol="0" anchor="t">
              <a:spAutoFit/>
            </a:bodyPr>
            <a:lstStyle/>
            <a:p>
              <a:pPr algn="ctr">
                <a:lnSpc>
                  <a:spcPts val="4249"/>
                </a:lnSpc>
              </a:pPr>
              <a:r>
                <a:rPr lang="en-US" sz="3399" b="1">
                  <a:solidFill>
                    <a:srgbClr val="7B3F35"/>
                  </a:solidFill>
                  <a:latin typeface="Shantell Sans Bold"/>
                  <a:ea typeface="Shantell Sans Bold"/>
                  <a:cs typeface="Shantell Sans Bold"/>
                  <a:sym typeface="Shantell Sans Bold"/>
                </a:rPr>
                <a:t>Dojo points</a:t>
              </a:r>
            </a:p>
          </p:txBody>
        </p:sp>
      </p:grpSp>
      <p:sp>
        <p:nvSpPr>
          <p:cNvPr id="18" name="Freeform 18"/>
          <p:cNvSpPr/>
          <p:nvPr/>
        </p:nvSpPr>
        <p:spPr>
          <a:xfrm rot="-539305">
            <a:off x="91004" y="170653"/>
            <a:ext cx="937696" cy="1067770"/>
          </a:xfrm>
          <a:custGeom>
            <a:avLst/>
            <a:gdLst/>
            <a:ahLst/>
            <a:cxnLst/>
            <a:rect l="l" t="t" r="r" b="b"/>
            <a:pathLst>
              <a:path w="937696" h="1067770">
                <a:moveTo>
                  <a:pt x="0" y="0"/>
                </a:moveTo>
                <a:lnTo>
                  <a:pt x="937696" y="0"/>
                </a:lnTo>
                <a:lnTo>
                  <a:pt x="937696" y="1067770"/>
                </a:lnTo>
                <a:lnTo>
                  <a:pt x="0" y="1067770"/>
                </a:lnTo>
                <a:lnTo>
                  <a:pt x="0" y="0"/>
                </a:lnTo>
                <a:close/>
              </a:path>
            </a:pathLst>
          </a:custGeom>
          <a:blipFill>
            <a:blip r:embed="rId11">
              <a:extLst>
                <a:ext uri="{96DAC541-7B7A-43D3-8B79-37D633B846F1}">
                  <asvg:svgBlip xmlns:asvg="http://schemas.microsoft.com/office/drawing/2016/SVG/main" r:embed="rId12"/>
                </a:ext>
              </a:extLst>
            </a:blip>
            <a:stretch>
              <a:fillRect/>
            </a:stretch>
          </a:blipFill>
          <a:ln cap="sq">
            <a:noFill/>
            <a:prstDash val="solid"/>
            <a:miter/>
          </a:ln>
        </p:spPr>
        <p:txBody>
          <a:bodyPr/>
          <a:lstStyle/>
          <a:p>
            <a:endParaRPr lang="en-GB"/>
          </a:p>
        </p:txBody>
      </p:sp>
      <p:sp>
        <p:nvSpPr>
          <p:cNvPr id="19" name="Freeform 19"/>
          <p:cNvSpPr/>
          <p:nvPr/>
        </p:nvSpPr>
        <p:spPr>
          <a:xfrm rot="-3366933">
            <a:off x="-1343063" y="7966805"/>
            <a:ext cx="2686127" cy="3299027"/>
          </a:xfrm>
          <a:custGeom>
            <a:avLst/>
            <a:gdLst/>
            <a:ahLst/>
            <a:cxnLst/>
            <a:rect l="l" t="t" r="r" b="b"/>
            <a:pathLst>
              <a:path w="2686127" h="3299027">
                <a:moveTo>
                  <a:pt x="0" y="0"/>
                </a:moveTo>
                <a:lnTo>
                  <a:pt x="2686126" y="0"/>
                </a:lnTo>
                <a:lnTo>
                  <a:pt x="2686126" y="3299026"/>
                </a:lnTo>
                <a:lnTo>
                  <a:pt x="0" y="3299026"/>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558655"/>
        </a:solidFill>
        <a:effectLst/>
      </p:bgPr>
    </p:bg>
    <p:spTree>
      <p:nvGrpSpPr>
        <p:cNvPr id="1" name=""/>
        <p:cNvGrpSpPr/>
        <p:nvPr/>
      </p:nvGrpSpPr>
      <p:grpSpPr>
        <a:xfrm>
          <a:off x="0" y="0"/>
          <a:ext cx="0" cy="0"/>
          <a:chOff x="0" y="0"/>
          <a:chExt cx="0" cy="0"/>
        </a:xfrm>
      </p:grpSpPr>
      <p:grpSp>
        <p:nvGrpSpPr>
          <p:cNvPr id="2" name="Group 2"/>
          <p:cNvGrpSpPr/>
          <p:nvPr/>
        </p:nvGrpSpPr>
        <p:grpSpPr>
          <a:xfrm>
            <a:off x="1687614" y="3796956"/>
            <a:ext cx="6285289" cy="9081540"/>
            <a:chOff x="0" y="0"/>
            <a:chExt cx="4356481" cy="6294628"/>
          </a:xfrm>
        </p:grpSpPr>
        <p:sp>
          <p:nvSpPr>
            <p:cNvPr id="3" name="Freeform 3"/>
            <p:cNvSpPr/>
            <p:nvPr/>
          </p:nvSpPr>
          <p:spPr>
            <a:xfrm>
              <a:off x="-31496" y="-27432"/>
              <a:ext cx="4387850" cy="6322060"/>
            </a:xfrm>
            <a:custGeom>
              <a:avLst/>
              <a:gdLst/>
              <a:ahLst/>
              <a:cxnLst/>
              <a:rect l="l" t="t" r="r" b="b"/>
              <a:pathLst>
                <a:path w="4387850" h="6322060">
                  <a:moveTo>
                    <a:pt x="4102481" y="509397"/>
                  </a:moveTo>
                  <a:cubicBezTo>
                    <a:pt x="4259453" y="543560"/>
                    <a:pt x="4387850" y="702945"/>
                    <a:pt x="4387850" y="863600"/>
                  </a:cubicBezTo>
                  <a:lnTo>
                    <a:pt x="4387850" y="6029960"/>
                  </a:lnTo>
                  <a:cubicBezTo>
                    <a:pt x="4387850" y="6190615"/>
                    <a:pt x="4256405" y="6322060"/>
                    <a:pt x="4095750" y="6322060"/>
                  </a:cubicBezTo>
                  <a:lnTo>
                    <a:pt x="258699" y="6322060"/>
                  </a:lnTo>
                  <a:cubicBezTo>
                    <a:pt x="98044" y="6322060"/>
                    <a:pt x="0" y="6194933"/>
                    <a:pt x="40767" y="6039485"/>
                  </a:cubicBezTo>
                  <a:lnTo>
                    <a:pt x="1560449" y="254508"/>
                  </a:lnTo>
                  <a:cubicBezTo>
                    <a:pt x="1601216" y="99187"/>
                    <a:pt x="1763141" y="0"/>
                    <a:pt x="1920113" y="34163"/>
                  </a:cubicBezTo>
                  <a:lnTo>
                    <a:pt x="4102481" y="509397"/>
                  </a:lnTo>
                  <a:close/>
                </a:path>
              </a:pathLst>
            </a:custGeom>
            <a:solidFill>
              <a:srgbClr val="FFDC62"/>
            </a:solidFill>
            <a:ln w="12700">
              <a:solidFill>
                <a:srgbClr val="000000"/>
              </a:solidFill>
            </a:ln>
          </p:spPr>
          <p:txBody>
            <a:bodyPr/>
            <a:lstStyle/>
            <a:p>
              <a:endParaRPr lang="en-GB"/>
            </a:p>
          </p:txBody>
        </p:sp>
      </p:grpSp>
      <p:sp>
        <p:nvSpPr>
          <p:cNvPr id="4" name="Freeform 4"/>
          <p:cNvSpPr/>
          <p:nvPr/>
        </p:nvSpPr>
        <p:spPr>
          <a:xfrm rot="-8100000">
            <a:off x="-527108" y="4207768"/>
            <a:ext cx="2134396" cy="3939321"/>
          </a:xfrm>
          <a:custGeom>
            <a:avLst/>
            <a:gdLst/>
            <a:ahLst/>
            <a:cxnLst/>
            <a:rect l="l" t="t" r="r" b="b"/>
            <a:pathLst>
              <a:path w="2134396" h="3939321">
                <a:moveTo>
                  <a:pt x="0" y="0"/>
                </a:moveTo>
                <a:lnTo>
                  <a:pt x="2134396" y="0"/>
                </a:lnTo>
                <a:lnTo>
                  <a:pt x="2134396" y="3939321"/>
                </a:lnTo>
                <a:lnTo>
                  <a:pt x="0" y="3939321"/>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n-GB"/>
          </a:p>
        </p:txBody>
      </p:sp>
      <p:grpSp>
        <p:nvGrpSpPr>
          <p:cNvPr id="5" name="Group 5"/>
          <p:cNvGrpSpPr/>
          <p:nvPr/>
        </p:nvGrpSpPr>
        <p:grpSpPr>
          <a:xfrm>
            <a:off x="1923892" y="3849070"/>
            <a:ext cx="6285289" cy="9081540"/>
            <a:chOff x="0" y="0"/>
            <a:chExt cx="4356481" cy="6294628"/>
          </a:xfrm>
        </p:grpSpPr>
        <p:sp>
          <p:nvSpPr>
            <p:cNvPr id="6" name="Freeform 6"/>
            <p:cNvSpPr/>
            <p:nvPr/>
          </p:nvSpPr>
          <p:spPr>
            <a:xfrm>
              <a:off x="-31496" y="-27432"/>
              <a:ext cx="4387850" cy="6322060"/>
            </a:xfrm>
            <a:custGeom>
              <a:avLst/>
              <a:gdLst/>
              <a:ahLst/>
              <a:cxnLst/>
              <a:rect l="l" t="t" r="r" b="b"/>
              <a:pathLst>
                <a:path w="4387850" h="6322060">
                  <a:moveTo>
                    <a:pt x="4102481" y="509397"/>
                  </a:moveTo>
                  <a:cubicBezTo>
                    <a:pt x="4259453" y="543560"/>
                    <a:pt x="4387850" y="702945"/>
                    <a:pt x="4387850" y="863600"/>
                  </a:cubicBezTo>
                  <a:lnTo>
                    <a:pt x="4387850" y="6029960"/>
                  </a:lnTo>
                  <a:cubicBezTo>
                    <a:pt x="4387850" y="6190615"/>
                    <a:pt x="4256405" y="6322060"/>
                    <a:pt x="4095750" y="6322060"/>
                  </a:cubicBezTo>
                  <a:lnTo>
                    <a:pt x="258699" y="6322060"/>
                  </a:lnTo>
                  <a:cubicBezTo>
                    <a:pt x="98044" y="6322060"/>
                    <a:pt x="0" y="6194933"/>
                    <a:pt x="40767" y="6039485"/>
                  </a:cubicBezTo>
                  <a:lnTo>
                    <a:pt x="1560449" y="254508"/>
                  </a:lnTo>
                  <a:cubicBezTo>
                    <a:pt x="1601216" y="99187"/>
                    <a:pt x="1763141" y="0"/>
                    <a:pt x="1920113" y="34163"/>
                  </a:cubicBezTo>
                  <a:lnTo>
                    <a:pt x="4102481" y="509397"/>
                  </a:lnTo>
                  <a:close/>
                </a:path>
              </a:pathLst>
            </a:custGeom>
            <a:blipFill>
              <a:blip r:embed="rId4"/>
              <a:stretch>
                <a:fillRect l="-23523" r="-157668" b="-7762"/>
              </a:stretch>
            </a:blipFill>
          </p:spPr>
          <p:txBody>
            <a:bodyPr/>
            <a:lstStyle/>
            <a:p>
              <a:endParaRPr lang="en-GB"/>
            </a:p>
          </p:txBody>
        </p:sp>
      </p:grpSp>
      <p:sp>
        <p:nvSpPr>
          <p:cNvPr id="7" name="Freeform 7"/>
          <p:cNvSpPr/>
          <p:nvPr/>
        </p:nvSpPr>
        <p:spPr>
          <a:xfrm>
            <a:off x="16430260" y="5143500"/>
            <a:ext cx="2765052" cy="2780217"/>
          </a:xfrm>
          <a:custGeom>
            <a:avLst/>
            <a:gdLst/>
            <a:ahLst/>
            <a:cxnLst/>
            <a:rect l="l" t="t" r="r" b="b"/>
            <a:pathLst>
              <a:path w="2765052" h="2780217">
                <a:moveTo>
                  <a:pt x="0" y="0"/>
                </a:moveTo>
                <a:lnTo>
                  <a:pt x="2765052" y="0"/>
                </a:lnTo>
                <a:lnTo>
                  <a:pt x="2765052" y="2780217"/>
                </a:lnTo>
                <a:lnTo>
                  <a:pt x="0" y="278021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8" name="Freeform 8"/>
          <p:cNvSpPr/>
          <p:nvPr/>
        </p:nvSpPr>
        <p:spPr>
          <a:xfrm>
            <a:off x="749918" y="1209675"/>
            <a:ext cx="937696" cy="1067770"/>
          </a:xfrm>
          <a:custGeom>
            <a:avLst/>
            <a:gdLst/>
            <a:ahLst/>
            <a:cxnLst/>
            <a:rect l="l" t="t" r="r" b="b"/>
            <a:pathLst>
              <a:path w="937696" h="1067770">
                <a:moveTo>
                  <a:pt x="0" y="0"/>
                </a:moveTo>
                <a:lnTo>
                  <a:pt x="937696" y="0"/>
                </a:lnTo>
                <a:lnTo>
                  <a:pt x="937696" y="1067770"/>
                </a:lnTo>
                <a:lnTo>
                  <a:pt x="0" y="1067770"/>
                </a:lnTo>
                <a:lnTo>
                  <a:pt x="0" y="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9" name="Freeform 9"/>
          <p:cNvSpPr/>
          <p:nvPr/>
        </p:nvSpPr>
        <p:spPr>
          <a:xfrm rot="7242422">
            <a:off x="10277284" y="7633090"/>
            <a:ext cx="4084874" cy="4114800"/>
          </a:xfrm>
          <a:custGeom>
            <a:avLst/>
            <a:gdLst/>
            <a:ahLst/>
            <a:cxnLst/>
            <a:rect l="l" t="t" r="r" b="b"/>
            <a:pathLst>
              <a:path w="4084874" h="4114800">
                <a:moveTo>
                  <a:pt x="0" y="0"/>
                </a:moveTo>
                <a:lnTo>
                  <a:pt x="4084874" y="0"/>
                </a:lnTo>
                <a:lnTo>
                  <a:pt x="4084874" y="4114800"/>
                </a:lnTo>
                <a:lnTo>
                  <a:pt x="0" y="411480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0" name="TextBox 10"/>
          <p:cNvSpPr txBox="1"/>
          <p:nvPr/>
        </p:nvSpPr>
        <p:spPr>
          <a:xfrm>
            <a:off x="2530120" y="585624"/>
            <a:ext cx="7033765" cy="1691821"/>
          </a:xfrm>
          <a:prstGeom prst="rect">
            <a:avLst/>
          </a:prstGeom>
        </p:spPr>
        <p:txBody>
          <a:bodyPr lIns="0" tIns="0" rIns="0" bIns="0" rtlCol="0" anchor="t">
            <a:spAutoFit/>
          </a:bodyPr>
          <a:lstStyle/>
          <a:p>
            <a:pPr marL="0" lvl="0" indent="0" algn="l">
              <a:lnSpc>
                <a:spcPts val="6701"/>
              </a:lnSpc>
              <a:spcBef>
                <a:spcPct val="0"/>
              </a:spcBef>
            </a:pPr>
            <a:r>
              <a:rPr lang="en-US" sz="5373" b="1">
                <a:solidFill>
                  <a:srgbClr val="FFFFFF"/>
                </a:solidFill>
                <a:latin typeface="Shantell Sans Bold"/>
                <a:ea typeface="Shantell Sans Bold"/>
                <a:cs typeface="Shantell Sans Bold"/>
                <a:sym typeface="Shantell Sans Bold"/>
              </a:rPr>
              <a:t>Getting ready to start school</a:t>
            </a:r>
          </a:p>
        </p:txBody>
      </p:sp>
      <p:sp>
        <p:nvSpPr>
          <p:cNvPr id="11" name="TextBox 11"/>
          <p:cNvSpPr txBox="1"/>
          <p:nvPr/>
        </p:nvSpPr>
        <p:spPr>
          <a:xfrm>
            <a:off x="10402086" y="818918"/>
            <a:ext cx="7171958" cy="1110933"/>
          </a:xfrm>
          <a:prstGeom prst="rect">
            <a:avLst/>
          </a:prstGeom>
        </p:spPr>
        <p:txBody>
          <a:bodyPr lIns="0" tIns="0" rIns="0" bIns="0" rtlCol="0" anchor="t">
            <a:spAutoFit/>
          </a:bodyPr>
          <a:lstStyle/>
          <a:p>
            <a:pPr algn="l">
              <a:lnSpc>
                <a:spcPts val="4437"/>
              </a:lnSpc>
            </a:pPr>
            <a:r>
              <a:rPr lang="en-US" sz="3549" b="1">
                <a:solidFill>
                  <a:srgbClr val="FFFFFF"/>
                </a:solidFill>
                <a:latin typeface="Shantell Sans Bold"/>
                <a:ea typeface="Shantell Sans Bold"/>
                <a:cs typeface="Shantell Sans Bold"/>
                <a:sym typeface="Shantell Sans Bold"/>
              </a:rPr>
              <a:t>All children develop at different rates. </a:t>
            </a:r>
          </a:p>
        </p:txBody>
      </p:sp>
      <p:sp>
        <p:nvSpPr>
          <p:cNvPr id="12" name="TextBox 12"/>
          <p:cNvSpPr txBox="1"/>
          <p:nvPr/>
        </p:nvSpPr>
        <p:spPr>
          <a:xfrm>
            <a:off x="9144000" y="2701471"/>
            <a:ext cx="8261348" cy="4278917"/>
          </a:xfrm>
          <a:prstGeom prst="rect">
            <a:avLst/>
          </a:prstGeom>
        </p:spPr>
        <p:txBody>
          <a:bodyPr lIns="0" tIns="0" rIns="0" bIns="0" rtlCol="0" anchor="t">
            <a:spAutoFit/>
          </a:bodyPr>
          <a:lstStyle/>
          <a:p>
            <a:pPr marL="539592" lvl="1" indent="-269796" algn="l">
              <a:lnSpc>
                <a:spcPts val="3848"/>
              </a:lnSpc>
              <a:buFont typeface="Arial"/>
              <a:buChar char="•"/>
            </a:pPr>
            <a:r>
              <a:rPr lang="en-US" sz="2499" spc="49">
                <a:solidFill>
                  <a:srgbClr val="FFFFFF"/>
                </a:solidFill>
                <a:latin typeface="Hero"/>
                <a:ea typeface="Hero"/>
                <a:cs typeface="Hero"/>
                <a:sym typeface="Hero"/>
              </a:rPr>
              <a:t>Handwashing</a:t>
            </a:r>
          </a:p>
          <a:p>
            <a:pPr marL="539592" lvl="1" indent="-269796" algn="l">
              <a:lnSpc>
                <a:spcPts val="3848"/>
              </a:lnSpc>
              <a:buFont typeface="Arial"/>
              <a:buChar char="•"/>
            </a:pPr>
            <a:r>
              <a:rPr lang="en-US" sz="2499" spc="49">
                <a:solidFill>
                  <a:srgbClr val="FFFFFF"/>
                </a:solidFill>
                <a:latin typeface="Hero"/>
                <a:ea typeface="Hero"/>
                <a:cs typeface="Hero"/>
                <a:sym typeface="Hero"/>
              </a:rPr>
              <a:t>Toileting </a:t>
            </a:r>
          </a:p>
          <a:p>
            <a:pPr marL="539592" lvl="1" indent="-269796" algn="l">
              <a:lnSpc>
                <a:spcPts val="3848"/>
              </a:lnSpc>
              <a:buFont typeface="Arial"/>
              <a:buChar char="•"/>
            </a:pPr>
            <a:r>
              <a:rPr lang="en-US" sz="2499" spc="49">
                <a:solidFill>
                  <a:srgbClr val="FFFFFF"/>
                </a:solidFill>
                <a:latin typeface="Hero"/>
                <a:ea typeface="Hero"/>
                <a:cs typeface="Hero"/>
                <a:sym typeface="Hero"/>
              </a:rPr>
              <a:t>Have a try at getting dressed and undressed, including socks and shoes</a:t>
            </a:r>
          </a:p>
          <a:p>
            <a:pPr marL="539592" lvl="1" indent="-269796" algn="l">
              <a:lnSpc>
                <a:spcPts val="3848"/>
              </a:lnSpc>
              <a:buFont typeface="Arial"/>
              <a:buChar char="•"/>
            </a:pPr>
            <a:r>
              <a:rPr lang="en-US" sz="2499" spc="49">
                <a:solidFill>
                  <a:srgbClr val="FFFFFF"/>
                </a:solidFill>
                <a:latin typeface="Hero"/>
                <a:ea typeface="Hero"/>
                <a:cs typeface="Hero"/>
                <a:sym typeface="Hero"/>
              </a:rPr>
              <a:t>Wipe their own nose</a:t>
            </a:r>
          </a:p>
          <a:p>
            <a:pPr marL="539592" lvl="1" indent="-269796" algn="l">
              <a:lnSpc>
                <a:spcPts val="3848"/>
              </a:lnSpc>
              <a:buFont typeface="Arial"/>
              <a:buChar char="•"/>
            </a:pPr>
            <a:r>
              <a:rPr lang="en-US" sz="2499" spc="49">
                <a:solidFill>
                  <a:srgbClr val="FFFFFF"/>
                </a:solidFill>
                <a:latin typeface="Hero"/>
                <a:ea typeface="Hero"/>
                <a:cs typeface="Hero"/>
                <a:sym typeface="Hero"/>
              </a:rPr>
              <a:t>Tidy away toys- ‘Choose it, use it, put it away!’</a:t>
            </a:r>
          </a:p>
          <a:p>
            <a:pPr marL="539592" lvl="1" indent="-269796" algn="l">
              <a:lnSpc>
                <a:spcPts val="3848"/>
              </a:lnSpc>
              <a:spcBef>
                <a:spcPct val="0"/>
              </a:spcBef>
              <a:buFont typeface="Arial"/>
              <a:buChar char="•"/>
            </a:pPr>
            <a:r>
              <a:rPr lang="en-US" sz="2499" spc="49">
                <a:solidFill>
                  <a:srgbClr val="FFFFFF"/>
                </a:solidFill>
                <a:latin typeface="Hero"/>
                <a:ea typeface="Hero"/>
                <a:cs typeface="Hero"/>
                <a:sym typeface="Hero"/>
              </a:rPr>
              <a:t>Recognise their name</a:t>
            </a:r>
          </a:p>
          <a:p>
            <a:pPr marL="0" lvl="0" indent="0" algn="l">
              <a:lnSpc>
                <a:spcPts val="7544"/>
              </a:lnSpc>
              <a:spcBef>
                <a:spcPct val="0"/>
              </a:spcBef>
            </a:pPr>
            <a:endParaRPr lang="en-US" sz="2499" spc="49">
              <a:solidFill>
                <a:srgbClr val="FFFFFF"/>
              </a:solidFill>
              <a:latin typeface="Hero"/>
              <a:ea typeface="Hero"/>
              <a:cs typeface="Hero"/>
              <a:sym typeface="Hero"/>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DFA"/>
        </a:solidFill>
        <a:effectLst/>
      </p:bgPr>
    </p:bg>
    <p:spTree>
      <p:nvGrpSpPr>
        <p:cNvPr id="1" name=""/>
        <p:cNvGrpSpPr/>
        <p:nvPr/>
      </p:nvGrpSpPr>
      <p:grpSpPr>
        <a:xfrm>
          <a:off x="0" y="0"/>
          <a:ext cx="0" cy="0"/>
          <a:chOff x="0" y="0"/>
          <a:chExt cx="0" cy="0"/>
        </a:xfrm>
      </p:grpSpPr>
      <p:sp>
        <p:nvSpPr>
          <p:cNvPr id="2" name="Freeform 2"/>
          <p:cNvSpPr/>
          <p:nvPr/>
        </p:nvSpPr>
        <p:spPr>
          <a:xfrm rot="-6510517">
            <a:off x="16104499" y="852253"/>
            <a:ext cx="2686127" cy="3299027"/>
          </a:xfrm>
          <a:custGeom>
            <a:avLst/>
            <a:gdLst/>
            <a:ahLst/>
            <a:cxnLst/>
            <a:rect l="l" t="t" r="r" b="b"/>
            <a:pathLst>
              <a:path w="2686127" h="3299027">
                <a:moveTo>
                  <a:pt x="0" y="0"/>
                </a:moveTo>
                <a:lnTo>
                  <a:pt x="2686127" y="0"/>
                </a:lnTo>
                <a:lnTo>
                  <a:pt x="2686127" y="3299027"/>
                </a:lnTo>
                <a:lnTo>
                  <a:pt x="0" y="329902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rot="-3366933">
            <a:off x="-1343063" y="7608787"/>
            <a:ext cx="2686127" cy="3299027"/>
          </a:xfrm>
          <a:custGeom>
            <a:avLst/>
            <a:gdLst/>
            <a:ahLst/>
            <a:cxnLst/>
            <a:rect l="l" t="t" r="r" b="b"/>
            <a:pathLst>
              <a:path w="2686127" h="3299027">
                <a:moveTo>
                  <a:pt x="0" y="0"/>
                </a:moveTo>
                <a:lnTo>
                  <a:pt x="2686126" y="0"/>
                </a:lnTo>
                <a:lnTo>
                  <a:pt x="2686126" y="3299026"/>
                </a:lnTo>
                <a:lnTo>
                  <a:pt x="0" y="329902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Freeform 4"/>
          <p:cNvSpPr/>
          <p:nvPr/>
        </p:nvSpPr>
        <p:spPr>
          <a:xfrm rot="-8335404">
            <a:off x="-2790010" y="-2051767"/>
            <a:ext cx="4357213" cy="4114800"/>
          </a:xfrm>
          <a:custGeom>
            <a:avLst/>
            <a:gdLst/>
            <a:ahLst/>
            <a:cxnLst/>
            <a:rect l="l" t="t" r="r" b="b"/>
            <a:pathLst>
              <a:path w="4357213" h="4114800">
                <a:moveTo>
                  <a:pt x="0" y="0"/>
                </a:moveTo>
                <a:lnTo>
                  <a:pt x="4357213" y="0"/>
                </a:lnTo>
                <a:lnTo>
                  <a:pt x="4357213"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5" name="TextBox 5"/>
          <p:cNvSpPr txBox="1"/>
          <p:nvPr/>
        </p:nvSpPr>
        <p:spPr>
          <a:xfrm>
            <a:off x="1589622" y="558690"/>
            <a:ext cx="14160475" cy="2467467"/>
          </a:xfrm>
          <a:prstGeom prst="rect">
            <a:avLst/>
          </a:prstGeom>
        </p:spPr>
        <p:txBody>
          <a:bodyPr lIns="0" tIns="0" rIns="0" bIns="0" rtlCol="0" anchor="t">
            <a:spAutoFit/>
          </a:bodyPr>
          <a:lstStyle/>
          <a:p>
            <a:pPr marL="0" lvl="0" indent="0" algn="l">
              <a:lnSpc>
                <a:spcPts val="9808"/>
              </a:lnSpc>
              <a:spcBef>
                <a:spcPct val="0"/>
              </a:spcBef>
            </a:pPr>
            <a:r>
              <a:rPr lang="en-US" sz="7864" b="1">
                <a:solidFill>
                  <a:srgbClr val="B86659"/>
                </a:solidFill>
                <a:latin typeface="Shantell Sans Bold"/>
                <a:ea typeface="Shantell Sans Bold"/>
                <a:cs typeface="Shantell Sans Bold"/>
                <a:sym typeface="Shantell Sans Bold"/>
              </a:rPr>
              <a:t>What does my child need for September?</a:t>
            </a:r>
          </a:p>
        </p:txBody>
      </p:sp>
      <p:grpSp>
        <p:nvGrpSpPr>
          <p:cNvPr id="6" name="Group 6"/>
          <p:cNvGrpSpPr/>
          <p:nvPr/>
        </p:nvGrpSpPr>
        <p:grpSpPr>
          <a:xfrm>
            <a:off x="1028700" y="3532757"/>
            <a:ext cx="4300317" cy="1532477"/>
            <a:chOff x="0" y="0"/>
            <a:chExt cx="5733756" cy="2043302"/>
          </a:xfrm>
        </p:grpSpPr>
        <p:sp>
          <p:nvSpPr>
            <p:cNvPr id="7" name="Freeform 7"/>
            <p:cNvSpPr/>
            <p:nvPr/>
          </p:nvSpPr>
          <p:spPr>
            <a:xfrm>
              <a:off x="0" y="0"/>
              <a:ext cx="5733756" cy="2043302"/>
            </a:xfrm>
            <a:custGeom>
              <a:avLst/>
              <a:gdLst/>
              <a:ahLst/>
              <a:cxnLst/>
              <a:rect l="l" t="t" r="r" b="b"/>
              <a:pathLst>
                <a:path w="5733756" h="2043302">
                  <a:moveTo>
                    <a:pt x="0" y="0"/>
                  </a:moveTo>
                  <a:lnTo>
                    <a:pt x="5733756" y="0"/>
                  </a:lnTo>
                  <a:lnTo>
                    <a:pt x="5733756" y="2043302"/>
                  </a:lnTo>
                  <a:lnTo>
                    <a:pt x="0" y="204330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8" name="TextBox 8"/>
            <p:cNvSpPr txBox="1"/>
            <p:nvPr/>
          </p:nvSpPr>
          <p:spPr>
            <a:xfrm>
              <a:off x="707470" y="502066"/>
              <a:ext cx="4318815" cy="1029645"/>
            </a:xfrm>
            <a:prstGeom prst="rect">
              <a:avLst/>
            </a:prstGeom>
          </p:spPr>
          <p:txBody>
            <a:bodyPr lIns="0" tIns="0" rIns="0" bIns="0" rtlCol="0" anchor="t">
              <a:spAutoFit/>
            </a:bodyPr>
            <a:lstStyle/>
            <a:p>
              <a:pPr algn="ctr">
                <a:lnSpc>
                  <a:spcPts val="3141"/>
                </a:lnSpc>
              </a:pPr>
              <a:r>
                <a:rPr lang="en-US" sz="2513" b="1">
                  <a:solidFill>
                    <a:srgbClr val="7B3F35"/>
                  </a:solidFill>
                  <a:latin typeface="Shantell Sans Bold"/>
                  <a:ea typeface="Shantell Sans Bold"/>
                  <a:cs typeface="Shantell Sans Bold"/>
                  <a:sym typeface="Shantell Sans Bold"/>
                </a:rPr>
                <a:t>Provided by the BSA</a:t>
              </a:r>
            </a:p>
          </p:txBody>
        </p:sp>
      </p:grpSp>
      <p:sp>
        <p:nvSpPr>
          <p:cNvPr id="9" name="TextBox 9"/>
          <p:cNvSpPr txBox="1"/>
          <p:nvPr/>
        </p:nvSpPr>
        <p:spPr>
          <a:xfrm>
            <a:off x="1589622" y="5352577"/>
            <a:ext cx="2860238" cy="708564"/>
          </a:xfrm>
          <a:prstGeom prst="rect">
            <a:avLst/>
          </a:prstGeom>
        </p:spPr>
        <p:txBody>
          <a:bodyPr lIns="0" tIns="0" rIns="0" bIns="0" rtlCol="0" anchor="t">
            <a:spAutoFit/>
          </a:bodyPr>
          <a:lstStyle/>
          <a:p>
            <a:pPr marL="410056" lvl="1" indent="-205028" algn="l">
              <a:lnSpc>
                <a:spcPts val="2924"/>
              </a:lnSpc>
              <a:buFont typeface="Arial"/>
              <a:buChar char="•"/>
            </a:pPr>
            <a:r>
              <a:rPr lang="en-US" sz="1899" spc="37">
                <a:solidFill>
                  <a:srgbClr val="000000"/>
                </a:solidFill>
                <a:latin typeface="Hero"/>
                <a:ea typeface="Hero"/>
                <a:cs typeface="Hero"/>
                <a:sym typeface="Hero"/>
              </a:rPr>
              <a:t>Book bag</a:t>
            </a:r>
          </a:p>
          <a:p>
            <a:pPr marL="410056" lvl="1" indent="-205028" algn="l">
              <a:lnSpc>
                <a:spcPts val="2924"/>
              </a:lnSpc>
              <a:buFont typeface="Arial"/>
              <a:buChar char="•"/>
            </a:pPr>
            <a:r>
              <a:rPr lang="en-US" sz="1899" spc="37">
                <a:solidFill>
                  <a:srgbClr val="000000"/>
                </a:solidFill>
                <a:latin typeface="Hero"/>
                <a:ea typeface="Hero"/>
                <a:cs typeface="Hero"/>
                <a:sym typeface="Hero"/>
              </a:rPr>
              <a:t>Named water bottle</a:t>
            </a:r>
          </a:p>
        </p:txBody>
      </p:sp>
      <p:grpSp>
        <p:nvGrpSpPr>
          <p:cNvPr id="10" name="Group 10"/>
          <p:cNvGrpSpPr/>
          <p:nvPr/>
        </p:nvGrpSpPr>
        <p:grpSpPr>
          <a:xfrm>
            <a:off x="7655454" y="3532757"/>
            <a:ext cx="10632546" cy="5510182"/>
            <a:chOff x="0" y="0"/>
            <a:chExt cx="14176728" cy="7346910"/>
          </a:xfrm>
        </p:grpSpPr>
        <p:sp>
          <p:nvSpPr>
            <p:cNvPr id="11" name="TextBox 11"/>
            <p:cNvSpPr txBox="1"/>
            <p:nvPr/>
          </p:nvSpPr>
          <p:spPr>
            <a:xfrm>
              <a:off x="477357" y="2080983"/>
              <a:ext cx="13699371" cy="5265927"/>
            </a:xfrm>
            <a:prstGeom prst="rect">
              <a:avLst/>
            </a:prstGeom>
          </p:spPr>
          <p:txBody>
            <a:bodyPr lIns="0" tIns="0" rIns="0" bIns="0" rtlCol="0" anchor="t">
              <a:spAutoFit/>
            </a:bodyPr>
            <a:lstStyle/>
            <a:p>
              <a:pPr algn="l">
                <a:lnSpc>
                  <a:spcPts val="2924"/>
                </a:lnSpc>
              </a:pPr>
              <a:endParaRPr/>
            </a:p>
            <a:p>
              <a:pPr marL="410056" lvl="1" indent="-205028" algn="l">
                <a:lnSpc>
                  <a:spcPts val="2924"/>
                </a:lnSpc>
                <a:buFont typeface="Arial"/>
                <a:buChar char="•"/>
              </a:pPr>
              <a:r>
                <a:rPr lang="en-US" sz="1899" spc="37">
                  <a:solidFill>
                    <a:srgbClr val="000000"/>
                  </a:solidFill>
                  <a:latin typeface="Hero"/>
                  <a:ea typeface="Hero"/>
                  <a:cs typeface="Hero"/>
                  <a:sym typeface="Hero"/>
                </a:rPr>
                <a:t>Named school uniform</a:t>
              </a:r>
            </a:p>
            <a:p>
              <a:pPr marL="410056" lvl="1" indent="-205028" algn="l">
                <a:lnSpc>
                  <a:spcPts val="2924"/>
                </a:lnSpc>
                <a:buFont typeface="Arial"/>
                <a:buChar char="•"/>
              </a:pPr>
              <a:r>
                <a:rPr lang="en-US" sz="1899" spc="37">
                  <a:solidFill>
                    <a:srgbClr val="000000"/>
                  </a:solidFill>
                  <a:latin typeface="Hero"/>
                  <a:ea typeface="Hero"/>
                  <a:cs typeface="Hero"/>
                  <a:sym typeface="Hero"/>
                </a:rPr>
                <a:t>A full set of spare clothes- these can stay at school.</a:t>
              </a:r>
            </a:p>
            <a:p>
              <a:pPr marL="410056" lvl="1" indent="-205028" algn="l">
                <a:lnSpc>
                  <a:spcPts val="2924"/>
                </a:lnSpc>
                <a:buFont typeface="Arial"/>
                <a:buChar char="•"/>
              </a:pPr>
              <a:r>
                <a:rPr lang="en-US" sz="1899" spc="37">
                  <a:solidFill>
                    <a:srgbClr val="000000"/>
                  </a:solidFill>
                  <a:latin typeface="Hero"/>
                  <a:ea typeface="Hero"/>
                  <a:cs typeface="Hero"/>
                  <a:sym typeface="Hero"/>
                </a:rPr>
                <a:t>PE kit- Navy shorts, a white polo or t-shirt, trainers and spare socks, jogging bottoms in winter months.</a:t>
              </a:r>
            </a:p>
            <a:p>
              <a:pPr marL="410056" lvl="1" indent="-205028" algn="l">
                <a:lnSpc>
                  <a:spcPts val="2924"/>
                </a:lnSpc>
                <a:buFont typeface="Arial"/>
                <a:buChar char="•"/>
              </a:pPr>
              <a:r>
                <a:rPr lang="en-US" sz="1899" spc="37">
                  <a:solidFill>
                    <a:srgbClr val="000000"/>
                  </a:solidFill>
                  <a:latin typeface="Hero"/>
                  <a:ea typeface="Hero"/>
                  <a:cs typeface="Hero"/>
                  <a:sym typeface="Hero"/>
                </a:rPr>
                <a:t>Appropriate Coat for the weather</a:t>
              </a:r>
            </a:p>
            <a:p>
              <a:pPr marL="410056" lvl="1" indent="-205028" algn="l">
                <a:lnSpc>
                  <a:spcPts val="2924"/>
                </a:lnSpc>
                <a:buFont typeface="Arial"/>
                <a:buChar char="•"/>
              </a:pPr>
              <a:r>
                <a:rPr lang="en-US" sz="1899" spc="37">
                  <a:solidFill>
                    <a:srgbClr val="000000"/>
                  </a:solidFill>
                  <a:latin typeface="Hero"/>
                  <a:ea typeface="Hero"/>
                  <a:cs typeface="Hero"/>
                  <a:sym typeface="Hero"/>
                </a:rPr>
                <a:t>Wellington boots</a:t>
              </a:r>
            </a:p>
            <a:p>
              <a:pPr marL="410056" lvl="1" indent="-205028" algn="l">
                <a:lnSpc>
                  <a:spcPts val="2924"/>
                </a:lnSpc>
                <a:spcBef>
                  <a:spcPct val="0"/>
                </a:spcBef>
                <a:buFont typeface="Arial"/>
                <a:buChar char="•"/>
              </a:pPr>
              <a:r>
                <a:rPr lang="en-US" sz="1899" spc="37">
                  <a:solidFill>
                    <a:srgbClr val="000000"/>
                  </a:solidFill>
                  <a:latin typeface="Hero"/>
                  <a:ea typeface="Hero"/>
                  <a:cs typeface="Hero"/>
                  <a:sym typeface="Hero"/>
                </a:rPr>
                <a:t>Lunchbox if required</a:t>
              </a:r>
            </a:p>
            <a:p>
              <a:pPr algn="l">
                <a:lnSpc>
                  <a:spcPts val="2924"/>
                </a:lnSpc>
                <a:spcBef>
                  <a:spcPct val="0"/>
                </a:spcBef>
              </a:pPr>
              <a:endParaRPr lang="en-US" sz="1899" spc="37">
                <a:solidFill>
                  <a:srgbClr val="000000"/>
                </a:solidFill>
                <a:latin typeface="Hero"/>
                <a:ea typeface="Hero"/>
                <a:cs typeface="Hero"/>
                <a:sym typeface="Hero"/>
              </a:endParaRPr>
            </a:p>
            <a:p>
              <a:pPr algn="l">
                <a:lnSpc>
                  <a:spcPts val="2924"/>
                </a:lnSpc>
                <a:spcBef>
                  <a:spcPct val="0"/>
                </a:spcBef>
              </a:pPr>
              <a:endParaRPr lang="en-US" sz="1899" spc="37">
                <a:solidFill>
                  <a:srgbClr val="000000"/>
                </a:solidFill>
                <a:latin typeface="Hero"/>
                <a:ea typeface="Hero"/>
                <a:cs typeface="Hero"/>
                <a:sym typeface="Hero"/>
              </a:endParaRPr>
            </a:p>
            <a:p>
              <a:pPr algn="l">
                <a:lnSpc>
                  <a:spcPts val="2924"/>
                </a:lnSpc>
                <a:spcBef>
                  <a:spcPct val="0"/>
                </a:spcBef>
              </a:pPr>
              <a:r>
                <a:rPr lang="en-US" sz="1899" spc="37">
                  <a:solidFill>
                    <a:srgbClr val="000000"/>
                  </a:solidFill>
                  <a:latin typeface="Hero"/>
                  <a:ea typeface="Hero"/>
                  <a:cs typeface="Hero"/>
                  <a:sym typeface="Hero"/>
                </a:rPr>
                <a:t>•</a:t>
              </a:r>
            </a:p>
          </p:txBody>
        </p:sp>
        <p:sp>
          <p:nvSpPr>
            <p:cNvPr id="12" name="Freeform 12"/>
            <p:cNvSpPr/>
            <p:nvPr/>
          </p:nvSpPr>
          <p:spPr>
            <a:xfrm>
              <a:off x="0" y="0"/>
              <a:ext cx="5733756" cy="2043302"/>
            </a:xfrm>
            <a:custGeom>
              <a:avLst/>
              <a:gdLst/>
              <a:ahLst/>
              <a:cxnLst/>
              <a:rect l="l" t="t" r="r" b="b"/>
              <a:pathLst>
                <a:path w="5733756" h="2043302">
                  <a:moveTo>
                    <a:pt x="0" y="0"/>
                  </a:moveTo>
                  <a:lnTo>
                    <a:pt x="5733756" y="0"/>
                  </a:lnTo>
                  <a:lnTo>
                    <a:pt x="5733756" y="2043302"/>
                  </a:lnTo>
                  <a:lnTo>
                    <a:pt x="0" y="204330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3" name="TextBox 13"/>
            <p:cNvSpPr txBox="1"/>
            <p:nvPr/>
          </p:nvSpPr>
          <p:spPr>
            <a:xfrm>
              <a:off x="707470" y="502066"/>
              <a:ext cx="4318815" cy="1029645"/>
            </a:xfrm>
            <a:prstGeom prst="rect">
              <a:avLst/>
            </a:prstGeom>
          </p:spPr>
          <p:txBody>
            <a:bodyPr lIns="0" tIns="0" rIns="0" bIns="0" rtlCol="0" anchor="t">
              <a:spAutoFit/>
            </a:bodyPr>
            <a:lstStyle/>
            <a:p>
              <a:pPr algn="ctr">
                <a:lnSpc>
                  <a:spcPts val="3141"/>
                </a:lnSpc>
              </a:pPr>
              <a:r>
                <a:rPr lang="en-US" sz="2513" b="1">
                  <a:solidFill>
                    <a:srgbClr val="7B3F35"/>
                  </a:solidFill>
                  <a:latin typeface="Shantell Sans Bold"/>
                  <a:ea typeface="Shantell Sans Bold"/>
                  <a:cs typeface="Shantell Sans Bold"/>
                  <a:sym typeface="Shantell Sans Bold"/>
                </a:rPr>
                <a:t>Families to please supply</a:t>
              </a: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558655"/>
        </a:solidFill>
        <a:effectLst/>
      </p:bgPr>
    </p:bg>
    <p:spTree>
      <p:nvGrpSpPr>
        <p:cNvPr id="1" name=""/>
        <p:cNvGrpSpPr/>
        <p:nvPr/>
      </p:nvGrpSpPr>
      <p:grpSpPr>
        <a:xfrm>
          <a:off x="0" y="0"/>
          <a:ext cx="0" cy="0"/>
          <a:chOff x="0" y="0"/>
          <a:chExt cx="0" cy="0"/>
        </a:xfrm>
      </p:grpSpPr>
      <p:grpSp>
        <p:nvGrpSpPr>
          <p:cNvPr id="2" name="Group 2"/>
          <p:cNvGrpSpPr/>
          <p:nvPr/>
        </p:nvGrpSpPr>
        <p:grpSpPr>
          <a:xfrm>
            <a:off x="1687614" y="3796956"/>
            <a:ext cx="6285289" cy="9081540"/>
            <a:chOff x="0" y="0"/>
            <a:chExt cx="4356481" cy="6294628"/>
          </a:xfrm>
        </p:grpSpPr>
        <p:sp>
          <p:nvSpPr>
            <p:cNvPr id="3" name="Freeform 3"/>
            <p:cNvSpPr/>
            <p:nvPr/>
          </p:nvSpPr>
          <p:spPr>
            <a:xfrm>
              <a:off x="-31496" y="-27432"/>
              <a:ext cx="4387850" cy="6322060"/>
            </a:xfrm>
            <a:custGeom>
              <a:avLst/>
              <a:gdLst/>
              <a:ahLst/>
              <a:cxnLst/>
              <a:rect l="l" t="t" r="r" b="b"/>
              <a:pathLst>
                <a:path w="4387850" h="6322060">
                  <a:moveTo>
                    <a:pt x="4102481" y="509397"/>
                  </a:moveTo>
                  <a:cubicBezTo>
                    <a:pt x="4259453" y="543560"/>
                    <a:pt x="4387850" y="702945"/>
                    <a:pt x="4387850" y="863600"/>
                  </a:cubicBezTo>
                  <a:lnTo>
                    <a:pt x="4387850" y="6029960"/>
                  </a:lnTo>
                  <a:cubicBezTo>
                    <a:pt x="4387850" y="6190615"/>
                    <a:pt x="4256405" y="6322060"/>
                    <a:pt x="4095750" y="6322060"/>
                  </a:cubicBezTo>
                  <a:lnTo>
                    <a:pt x="258699" y="6322060"/>
                  </a:lnTo>
                  <a:cubicBezTo>
                    <a:pt x="98044" y="6322060"/>
                    <a:pt x="0" y="6194933"/>
                    <a:pt x="40767" y="6039485"/>
                  </a:cubicBezTo>
                  <a:lnTo>
                    <a:pt x="1560449" y="254508"/>
                  </a:lnTo>
                  <a:cubicBezTo>
                    <a:pt x="1601216" y="99187"/>
                    <a:pt x="1763141" y="0"/>
                    <a:pt x="1920113" y="34163"/>
                  </a:cubicBezTo>
                  <a:lnTo>
                    <a:pt x="4102481" y="509397"/>
                  </a:lnTo>
                  <a:close/>
                </a:path>
              </a:pathLst>
            </a:custGeom>
            <a:solidFill>
              <a:srgbClr val="FFDC62"/>
            </a:solidFill>
            <a:ln w="12700">
              <a:solidFill>
                <a:srgbClr val="000000"/>
              </a:solidFill>
            </a:ln>
          </p:spPr>
          <p:txBody>
            <a:bodyPr/>
            <a:lstStyle/>
            <a:p>
              <a:endParaRPr lang="en-GB"/>
            </a:p>
          </p:txBody>
        </p:sp>
      </p:grpSp>
      <p:sp>
        <p:nvSpPr>
          <p:cNvPr id="4" name="Freeform 4"/>
          <p:cNvSpPr/>
          <p:nvPr/>
        </p:nvSpPr>
        <p:spPr>
          <a:xfrm rot="-8100000">
            <a:off x="-527108" y="4207768"/>
            <a:ext cx="2134396" cy="3939321"/>
          </a:xfrm>
          <a:custGeom>
            <a:avLst/>
            <a:gdLst/>
            <a:ahLst/>
            <a:cxnLst/>
            <a:rect l="l" t="t" r="r" b="b"/>
            <a:pathLst>
              <a:path w="2134396" h="3939321">
                <a:moveTo>
                  <a:pt x="0" y="0"/>
                </a:moveTo>
                <a:lnTo>
                  <a:pt x="2134396" y="0"/>
                </a:lnTo>
                <a:lnTo>
                  <a:pt x="2134396" y="3939321"/>
                </a:lnTo>
                <a:lnTo>
                  <a:pt x="0" y="3939321"/>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n-GB"/>
          </a:p>
        </p:txBody>
      </p:sp>
      <p:grpSp>
        <p:nvGrpSpPr>
          <p:cNvPr id="5" name="Group 5"/>
          <p:cNvGrpSpPr/>
          <p:nvPr/>
        </p:nvGrpSpPr>
        <p:grpSpPr>
          <a:xfrm>
            <a:off x="1923892" y="4075926"/>
            <a:ext cx="6285289" cy="9081540"/>
            <a:chOff x="0" y="0"/>
            <a:chExt cx="4356481" cy="6294628"/>
          </a:xfrm>
        </p:grpSpPr>
        <p:sp>
          <p:nvSpPr>
            <p:cNvPr id="6" name="Freeform 6"/>
            <p:cNvSpPr/>
            <p:nvPr/>
          </p:nvSpPr>
          <p:spPr>
            <a:xfrm>
              <a:off x="-31496" y="-27432"/>
              <a:ext cx="4387850" cy="6322060"/>
            </a:xfrm>
            <a:custGeom>
              <a:avLst/>
              <a:gdLst/>
              <a:ahLst/>
              <a:cxnLst/>
              <a:rect l="l" t="t" r="r" b="b"/>
              <a:pathLst>
                <a:path w="4387850" h="6322060">
                  <a:moveTo>
                    <a:pt x="4102481" y="509397"/>
                  </a:moveTo>
                  <a:cubicBezTo>
                    <a:pt x="4259453" y="543560"/>
                    <a:pt x="4387850" y="702945"/>
                    <a:pt x="4387850" y="863600"/>
                  </a:cubicBezTo>
                  <a:lnTo>
                    <a:pt x="4387850" y="6029960"/>
                  </a:lnTo>
                  <a:cubicBezTo>
                    <a:pt x="4387850" y="6190615"/>
                    <a:pt x="4256405" y="6322060"/>
                    <a:pt x="4095750" y="6322060"/>
                  </a:cubicBezTo>
                  <a:lnTo>
                    <a:pt x="258699" y="6322060"/>
                  </a:lnTo>
                  <a:cubicBezTo>
                    <a:pt x="98044" y="6322060"/>
                    <a:pt x="0" y="6194933"/>
                    <a:pt x="40767" y="6039485"/>
                  </a:cubicBezTo>
                  <a:lnTo>
                    <a:pt x="1560449" y="254508"/>
                  </a:lnTo>
                  <a:cubicBezTo>
                    <a:pt x="1601216" y="99187"/>
                    <a:pt x="1763141" y="0"/>
                    <a:pt x="1920113" y="34163"/>
                  </a:cubicBezTo>
                  <a:lnTo>
                    <a:pt x="4102481" y="509397"/>
                  </a:lnTo>
                  <a:close/>
                </a:path>
              </a:pathLst>
            </a:custGeom>
            <a:blipFill>
              <a:blip r:embed="rId4"/>
              <a:stretch>
                <a:fillRect l="-100734" t="-29329" r="-79750"/>
              </a:stretch>
            </a:blipFill>
          </p:spPr>
          <p:txBody>
            <a:bodyPr/>
            <a:lstStyle/>
            <a:p>
              <a:endParaRPr lang="en-GB"/>
            </a:p>
          </p:txBody>
        </p:sp>
      </p:grpSp>
      <p:sp>
        <p:nvSpPr>
          <p:cNvPr id="7" name="Freeform 7"/>
          <p:cNvSpPr/>
          <p:nvPr/>
        </p:nvSpPr>
        <p:spPr>
          <a:xfrm>
            <a:off x="16430260" y="5143500"/>
            <a:ext cx="2765052" cy="2780217"/>
          </a:xfrm>
          <a:custGeom>
            <a:avLst/>
            <a:gdLst/>
            <a:ahLst/>
            <a:cxnLst/>
            <a:rect l="l" t="t" r="r" b="b"/>
            <a:pathLst>
              <a:path w="2765052" h="2780217">
                <a:moveTo>
                  <a:pt x="0" y="0"/>
                </a:moveTo>
                <a:lnTo>
                  <a:pt x="2765052" y="0"/>
                </a:lnTo>
                <a:lnTo>
                  <a:pt x="2765052" y="2780217"/>
                </a:lnTo>
                <a:lnTo>
                  <a:pt x="0" y="278021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8" name="Freeform 8"/>
          <p:cNvSpPr/>
          <p:nvPr/>
        </p:nvSpPr>
        <p:spPr>
          <a:xfrm>
            <a:off x="749918" y="1209675"/>
            <a:ext cx="937696" cy="1067770"/>
          </a:xfrm>
          <a:custGeom>
            <a:avLst/>
            <a:gdLst/>
            <a:ahLst/>
            <a:cxnLst/>
            <a:rect l="l" t="t" r="r" b="b"/>
            <a:pathLst>
              <a:path w="937696" h="1067770">
                <a:moveTo>
                  <a:pt x="0" y="0"/>
                </a:moveTo>
                <a:lnTo>
                  <a:pt x="937696" y="0"/>
                </a:lnTo>
                <a:lnTo>
                  <a:pt x="937696" y="1067770"/>
                </a:lnTo>
                <a:lnTo>
                  <a:pt x="0" y="1067770"/>
                </a:lnTo>
                <a:lnTo>
                  <a:pt x="0" y="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9" name="Freeform 9"/>
          <p:cNvSpPr/>
          <p:nvPr/>
        </p:nvSpPr>
        <p:spPr>
          <a:xfrm rot="7242422">
            <a:off x="10277284" y="7633090"/>
            <a:ext cx="4084874" cy="4114800"/>
          </a:xfrm>
          <a:custGeom>
            <a:avLst/>
            <a:gdLst/>
            <a:ahLst/>
            <a:cxnLst/>
            <a:rect l="l" t="t" r="r" b="b"/>
            <a:pathLst>
              <a:path w="4084874" h="4114800">
                <a:moveTo>
                  <a:pt x="0" y="0"/>
                </a:moveTo>
                <a:lnTo>
                  <a:pt x="4084874" y="0"/>
                </a:lnTo>
                <a:lnTo>
                  <a:pt x="4084874" y="4114800"/>
                </a:lnTo>
                <a:lnTo>
                  <a:pt x="0" y="411480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0" name="TextBox 10"/>
          <p:cNvSpPr txBox="1"/>
          <p:nvPr/>
        </p:nvSpPr>
        <p:spPr>
          <a:xfrm>
            <a:off x="2687473" y="1181100"/>
            <a:ext cx="7033765" cy="1040735"/>
          </a:xfrm>
          <a:prstGeom prst="rect">
            <a:avLst/>
          </a:prstGeom>
        </p:spPr>
        <p:txBody>
          <a:bodyPr lIns="0" tIns="0" rIns="0" bIns="0" rtlCol="0" anchor="t">
            <a:spAutoFit/>
          </a:bodyPr>
          <a:lstStyle/>
          <a:p>
            <a:pPr marL="0" lvl="0" indent="0" algn="l">
              <a:lnSpc>
                <a:spcPts val="8322"/>
              </a:lnSpc>
              <a:spcBef>
                <a:spcPct val="0"/>
              </a:spcBef>
            </a:pPr>
            <a:r>
              <a:rPr lang="en-US" sz="6673" b="1">
                <a:solidFill>
                  <a:srgbClr val="FFFFFF"/>
                </a:solidFill>
                <a:latin typeface="Shantell Sans Bold"/>
                <a:ea typeface="Shantell Sans Bold"/>
                <a:cs typeface="Shantell Sans Bold"/>
                <a:sym typeface="Shantell Sans Bold"/>
              </a:rPr>
              <a:t>Top tips</a:t>
            </a:r>
          </a:p>
        </p:txBody>
      </p:sp>
      <p:sp>
        <p:nvSpPr>
          <p:cNvPr id="11" name="TextBox 11"/>
          <p:cNvSpPr txBox="1"/>
          <p:nvPr/>
        </p:nvSpPr>
        <p:spPr>
          <a:xfrm>
            <a:off x="10406392" y="1414400"/>
            <a:ext cx="6023868" cy="420687"/>
          </a:xfrm>
          <a:prstGeom prst="rect">
            <a:avLst/>
          </a:prstGeom>
        </p:spPr>
        <p:txBody>
          <a:bodyPr lIns="0" tIns="0" rIns="0" bIns="0" rtlCol="0" anchor="t">
            <a:spAutoFit/>
          </a:bodyPr>
          <a:lstStyle/>
          <a:p>
            <a:pPr algn="l">
              <a:lnSpc>
                <a:spcPts val="3437"/>
              </a:lnSpc>
            </a:pPr>
            <a:r>
              <a:rPr lang="en-US" sz="2750" b="1">
                <a:solidFill>
                  <a:srgbClr val="FFFFFF"/>
                </a:solidFill>
                <a:latin typeface="Shantell Sans Bold"/>
                <a:ea typeface="Shantell Sans Bold"/>
                <a:cs typeface="Shantell Sans Bold"/>
                <a:sym typeface="Shantell Sans Bold"/>
              </a:rPr>
              <a:t>Keep afternoons calm</a:t>
            </a:r>
          </a:p>
        </p:txBody>
      </p:sp>
      <p:sp>
        <p:nvSpPr>
          <p:cNvPr id="12" name="TextBox 12"/>
          <p:cNvSpPr txBox="1"/>
          <p:nvPr/>
        </p:nvSpPr>
        <p:spPr>
          <a:xfrm>
            <a:off x="10406392" y="1970274"/>
            <a:ext cx="5559295" cy="1070514"/>
          </a:xfrm>
          <a:prstGeom prst="rect">
            <a:avLst/>
          </a:prstGeom>
        </p:spPr>
        <p:txBody>
          <a:bodyPr lIns="0" tIns="0" rIns="0" bIns="0" rtlCol="0" anchor="t">
            <a:spAutoFit/>
          </a:bodyPr>
          <a:lstStyle/>
          <a:p>
            <a:pPr marL="0" lvl="0" indent="0" algn="l">
              <a:lnSpc>
                <a:spcPts val="2924"/>
              </a:lnSpc>
              <a:spcBef>
                <a:spcPct val="0"/>
              </a:spcBef>
            </a:pPr>
            <a:r>
              <a:rPr lang="en-US" sz="1899" spc="37">
                <a:solidFill>
                  <a:srgbClr val="FFFFFF"/>
                </a:solidFill>
                <a:latin typeface="Hero"/>
                <a:ea typeface="Hero"/>
                <a:cs typeface="Hero"/>
                <a:sym typeface="Hero"/>
              </a:rPr>
              <a:t>Try not to plan too many activities or outings after school. Quiet time, a snack, and a chance to relax can help your child recharge.</a:t>
            </a:r>
          </a:p>
        </p:txBody>
      </p:sp>
      <p:sp>
        <p:nvSpPr>
          <p:cNvPr id="13" name="TextBox 13"/>
          <p:cNvSpPr txBox="1"/>
          <p:nvPr/>
        </p:nvSpPr>
        <p:spPr>
          <a:xfrm>
            <a:off x="10406392" y="3516939"/>
            <a:ext cx="3544044" cy="420687"/>
          </a:xfrm>
          <a:prstGeom prst="rect">
            <a:avLst/>
          </a:prstGeom>
        </p:spPr>
        <p:txBody>
          <a:bodyPr lIns="0" tIns="0" rIns="0" bIns="0" rtlCol="0" anchor="t">
            <a:spAutoFit/>
          </a:bodyPr>
          <a:lstStyle/>
          <a:p>
            <a:pPr algn="l">
              <a:lnSpc>
                <a:spcPts val="3437"/>
              </a:lnSpc>
            </a:pPr>
            <a:r>
              <a:rPr lang="en-US" sz="2750" b="1">
                <a:solidFill>
                  <a:srgbClr val="FFFFFF"/>
                </a:solidFill>
                <a:latin typeface="Shantell Sans Bold"/>
                <a:ea typeface="Shantell Sans Bold"/>
                <a:cs typeface="Shantell Sans Bold"/>
                <a:sym typeface="Shantell Sans Bold"/>
              </a:rPr>
              <a:t>Label everything</a:t>
            </a:r>
          </a:p>
        </p:txBody>
      </p:sp>
      <p:sp>
        <p:nvSpPr>
          <p:cNvPr id="14" name="TextBox 14"/>
          <p:cNvSpPr txBox="1"/>
          <p:nvPr/>
        </p:nvSpPr>
        <p:spPr>
          <a:xfrm>
            <a:off x="10406392" y="4072812"/>
            <a:ext cx="5382145" cy="1794414"/>
          </a:xfrm>
          <a:prstGeom prst="rect">
            <a:avLst/>
          </a:prstGeom>
        </p:spPr>
        <p:txBody>
          <a:bodyPr lIns="0" tIns="0" rIns="0" bIns="0" rtlCol="0" anchor="t">
            <a:spAutoFit/>
          </a:bodyPr>
          <a:lstStyle/>
          <a:p>
            <a:pPr algn="l">
              <a:lnSpc>
                <a:spcPts val="2924"/>
              </a:lnSpc>
            </a:pPr>
            <a:r>
              <a:rPr lang="en-US" sz="1899" spc="37">
                <a:solidFill>
                  <a:srgbClr val="FFFFFF"/>
                </a:solidFill>
                <a:latin typeface="Hero"/>
                <a:ea typeface="Hero"/>
                <a:cs typeface="Hero"/>
                <a:sym typeface="Hero"/>
              </a:rPr>
              <a:t>Shoes, coats, bottles, clothes, anything that come to school needs to be labelled. </a:t>
            </a:r>
          </a:p>
          <a:p>
            <a:pPr marL="0" lvl="0" indent="0" algn="l">
              <a:lnSpc>
                <a:spcPts val="2924"/>
              </a:lnSpc>
              <a:spcBef>
                <a:spcPct val="0"/>
              </a:spcBef>
            </a:pPr>
            <a:r>
              <a:rPr lang="en-US" sz="1899" spc="37">
                <a:solidFill>
                  <a:srgbClr val="FFFFFF"/>
                </a:solidFill>
                <a:latin typeface="Hero"/>
                <a:ea typeface="Hero"/>
                <a:cs typeface="Hero"/>
                <a:sym typeface="Hero"/>
              </a:rPr>
              <a:t>You don’t need to buy fancy labels, a sharpie or biro on the label works just as well.</a:t>
            </a:r>
          </a:p>
        </p:txBody>
      </p:sp>
      <p:sp>
        <p:nvSpPr>
          <p:cNvPr id="15" name="TextBox 15"/>
          <p:cNvSpPr txBox="1"/>
          <p:nvPr/>
        </p:nvSpPr>
        <p:spPr>
          <a:xfrm>
            <a:off x="10406392" y="6318502"/>
            <a:ext cx="3544044" cy="420687"/>
          </a:xfrm>
          <a:prstGeom prst="rect">
            <a:avLst/>
          </a:prstGeom>
        </p:spPr>
        <p:txBody>
          <a:bodyPr lIns="0" tIns="0" rIns="0" bIns="0" rtlCol="0" anchor="t">
            <a:spAutoFit/>
          </a:bodyPr>
          <a:lstStyle/>
          <a:p>
            <a:pPr algn="l">
              <a:lnSpc>
                <a:spcPts val="3437"/>
              </a:lnSpc>
            </a:pPr>
            <a:r>
              <a:rPr lang="en-US" sz="2750" b="1">
                <a:solidFill>
                  <a:srgbClr val="FFFFFF"/>
                </a:solidFill>
                <a:latin typeface="Shantell Sans Bold"/>
                <a:ea typeface="Shantell Sans Bold"/>
                <a:cs typeface="Shantell Sans Bold"/>
                <a:sym typeface="Shantell Sans Bold"/>
              </a:rPr>
              <a:t>Talk to us</a:t>
            </a:r>
          </a:p>
        </p:txBody>
      </p:sp>
      <p:sp>
        <p:nvSpPr>
          <p:cNvPr id="16" name="TextBox 16"/>
          <p:cNvSpPr txBox="1"/>
          <p:nvPr/>
        </p:nvSpPr>
        <p:spPr>
          <a:xfrm>
            <a:off x="10406392" y="6817140"/>
            <a:ext cx="4690773" cy="708564"/>
          </a:xfrm>
          <a:prstGeom prst="rect">
            <a:avLst/>
          </a:prstGeom>
        </p:spPr>
        <p:txBody>
          <a:bodyPr lIns="0" tIns="0" rIns="0" bIns="0" rtlCol="0" anchor="t">
            <a:spAutoFit/>
          </a:bodyPr>
          <a:lstStyle/>
          <a:p>
            <a:pPr marL="0" lvl="0" indent="0" algn="l">
              <a:lnSpc>
                <a:spcPts val="2924"/>
              </a:lnSpc>
              <a:spcBef>
                <a:spcPct val="0"/>
              </a:spcBef>
            </a:pPr>
            <a:r>
              <a:rPr lang="en-US" sz="1899" spc="37">
                <a:solidFill>
                  <a:srgbClr val="FFFFFF"/>
                </a:solidFill>
                <a:latin typeface="Hero"/>
                <a:ea typeface="Hero"/>
                <a:cs typeface="Hero"/>
                <a:sym typeface="Hero"/>
              </a:rPr>
              <a:t>There are no silly questions! If you have any concerns please talk to us.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759</Words>
  <Application>Microsoft Macintosh PowerPoint</Application>
  <PresentationFormat>Custom</PresentationFormat>
  <Paragraphs>115</Paragraphs>
  <Slides>9</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Hero</vt:lpstr>
      <vt:lpstr>Arial</vt:lpstr>
      <vt:lpstr>Shantell Sans Bold</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EYFS AT BAWDSEY</dc:title>
  <cp:lastModifiedBy>Heather Williams</cp:lastModifiedBy>
  <cp:revision>2</cp:revision>
  <dcterms:created xsi:type="dcterms:W3CDTF">2006-08-16T00:00:00Z</dcterms:created>
  <dcterms:modified xsi:type="dcterms:W3CDTF">2025-06-19T21:17:11Z</dcterms:modified>
  <dc:identifier>DAGqpJ_bAyk</dc:identifier>
</cp:coreProperties>
</file>