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7560000" cx="10692000"/>
  <p:notesSz cx="7560000" cy="10692000"/>
  <p:embeddedFontLst>
    <p:embeddedFont>
      <p:font typeface="Caveat"/>
      <p:regular r:id="rId26"/>
      <p:bold r:id="rId27"/>
    </p:embeddedFont>
    <p:embeddedFont>
      <p:font typeface="La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  <p15:guide id="3" orient="horz" pos="266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99CAF0-9295-4FB0-BFEF-3EC31E7393DB}">
  <a:tblStyle styleId="{6599CAF0-9295-4FB0-BFEF-3EC31E7393D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  <p:guide pos="266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Caveat-regular.fntdata"/><Relationship Id="rId25" Type="http://schemas.openxmlformats.org/officeDocument/2006/relationships/slide" Target="slides/slide19.xml"/><Relationship Id="rId28" Type="http://schemas.openxmlformats.org/officeDocument/2006/relationships/font" Target="fonts/Lato-regular.fntdata"/><Relationship Id="rId27" Type="http://schemas.openxmlformats.org/officeDocument/2006/relationships/font" Target="fonts/Caveat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994a1fd82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g27994a1fd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426c13818b_0_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426c13818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gression KSV - Cover">
  <p:cSld name="CUSTOM_4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998525" y="4867500"/>
            <a:ext cx="7435200" cy="141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History</a:t>
            </a:r>
            <a:endParaRPr b="1" i="0" sz="6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34075" y="6298350"/>
            <a:ext cx="4968300" cy="4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ditable title">
  <p:cSld name="CUSTOM_3_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oogle Shape;20;p5"/>
          <p:cNvGraphicFramePr/>
          <p:nvPr/>
        </p:nvGraphicFramePr>
        <p:xfrm>
          <a:off x="0" y="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5287725"/>
                <a:gridCol w="1840275"/>
                <a:gridCol w="3564000"/>
              </a:tblGrid>
              <a:tr h="48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600" u="none" cap="none" strike="noStrike"/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21" name="Google Shape;21;p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222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veat"/>
              <a:buNone/>
              <a:defRPr b="1" sz="25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/>
        </p:nvSpPr>
        <p:spPr>
          <a:xfrm>
            <a:off x="3047400" y="7097625"/>
            <a:ext cx="459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Progression of knowledge and skills</a:t>
            </a:r>
            <a:endParaRPr b="1" i="0" sz="10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veat"/>
              <a:buNone/>
              <a:defRPr b="1" i="0" sz="3600" u="none" cap="none" strike="noStrik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Lato"/>
              <a:buChar char="●"/>
              <a:defRPr b="0" i="0" sz="2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" type="subTitle"/>
          </p:nvPr>
        </p:nvSpPr>
        <p:spPr>
          <a:xfrm>
            <a:off x="1034075" y="6298350"/>
            <a:ext cx="4968300" cy="4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400"/>
              <a:buNone/>
            </a:pPr>
            <a:r>
              <a:rPr lang="en-GB"/>
              <a:t>Progression of knowledge and skills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</a:t>
            </a:r>
            <a:endParaRPr/>
          </a:p>
        </p:txBody>
      </p:sp>
      <p:sp>
        <p:nvSpPr>
          <p:cNvPr id="124" name="Google Shape;124;p21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Substantive (abstract) concepts</a:t>
            </a:r>
            <a:endParaRPr/>
          </a:p>
        </p:txBody>
      </p:sp>
      <p:graphicFrame>
        <p:nvGraphicFramePr>
          <p:cNvPr id="125" name="Google Shape;125;p21"/>
          <p:cNvGraphicFramePr/>
          <p:nvPr/>
        </p:nvGraphicFramePr>
        <p:xfrm>
          <a:off x="270738" y="78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61175"/>
                <a:gridCol w="3561175"/>
                <a:gridCol w="1853050"/>
              </a:tblGrid>
              <a:tr h="339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aim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82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Beliefs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there are different beliefs in different cultures, times and groups.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about paganism and and the introduction of Christianity in Britain.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how Christianity spread.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compare the beliefs in different cultures, times and groups.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aware of the different beliefs that different cultures, times and groups hold.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changing  nature of religion in Britain and its impact.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aware of  how different societies practise and demonstrate their beliefs.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able to identify the impact of beliefs on society.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gain and deploy a historically grounded understanding of abstract terms such as ‘empire’, ‘civilisation’, ‘parliament’ and ‘peasantry’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82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Achievements and follies of mankind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able to identify achievements and inventions that still influence our lives today from Roman times.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the legacy and contribution of the Anglo-Saxons and Vikings to life today in Britain.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aware of the achievements of the Ancient Egyptians.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people in the past were as inventive and sophisticated in thinking as people today.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new and sophisticated technologies were advanced which allowed cities to develop.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impact of war on local communities.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some of the impacts of war on daily lives.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people in the past were as inventive and sophisticated in thinking as people today.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new and sophisticated technologies were advanced which allowed cities to develop.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 and knowledge</a:t>
            </a:r>
            <a:endParaRPr/>
          </a:p>
        </p:txBody>
      </p:sp>
      <p:sp>
        <p:nvSpPr>
          <p:cNvPr id="132" name="Google Shape;132;p22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Disciplinary concepts</a:t>
            </a:r>
            <a:endParaRPr/>
          </a:p>
        </p:txBody>
      </p:sp>
      <p:graphicFrame>
        <p:nvGraphicFramePr>
          <p:cNvPr id="133" name="Google Shape;133;p22"/>
          <p:cNvGraphicFramePr/>
          <p:nvPr/>
        </p:nvGraphicFramePr>
        <p:xfrm>
          <a:off x="270738" y="64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4188525"/>
                <a:gridCol w="3165800"/>
                <a:gridCol w="1621075"/>
              </a:tblGrid>
              <a:tr h="488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394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Change and continuity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look for similarities and differences over time in their own lives.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simple changes and ideas/objects that remain the same.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some things change while other items remain the same and some are new.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similarities and difference between ways of life at different times.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simple reasons for changes.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Pupils should know where the people and events they study fit within a chronological framework and identify similarities and differences between ways of life in different periods.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952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people change as they grow older.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throughout someone’s lifetime, some things will change and some things will stay the same.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everyday objects have changed over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daily life has changed over time but that there are some similarities to life today.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7731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Cause and consequence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Asking why things happen and beginning to explain why with support.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Asking questions about why people did things, why events happened and what happened as a result.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 why people did things, why events happened and what happened as a result.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5290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everyday objects have changed as new materials have been invented.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changes may come about because of improvements in technology.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8952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Similarities and differences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Being aware that some things have changed and some have stayed the same in their own lives.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some things which have changed / stayed the  same as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Finding out about people, events and beliefs in society.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comparisons with their own lives.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13835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there are similarities and differences between their lives today and their lives in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some similarities and differences between the past and their own lives.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people celebrate special events in different ways.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everyday objects have similarities and differences with those used for the same purpose in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there are explanations for similarities and differences between children’s lives now and in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34" name="Google Shape;134;p22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 and knowledge</a:t>
            </a:r>
            <a:endParaRPr/>
          </a:p>
        </p:txBody>
      </p:sp>
      <p:sp>
        <p:nvSpPr>
          <p:cNvPr id="140" name="Google Shape;140;p23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Disciplinary concepts</a:t>
            </a:r>
            <a:endParaRPr/>
          </a:p>
        </p:txBody>
      </p:sp>
      <p:graphicFrame>
        <p:nvGraphicFramePr>
          <p:cNvPr id="141" name="Google Shape;141;p23"/>
          <p:cNvGraphicFramePr/>
          <p:nvPr/>
        </p:nvGraphicFramePr>
        <p:xfrm>
          <a:off x="270738" y="64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2991800"/>
                <a:gridCol w="4130550"/>
                <a:gridCol w="1853050"/>
              </a:tblGrid>
              <a:tr h="324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51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Historical significance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Recalling special events in their own lives.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Discussing who was important in a historical event.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know where the people and events they study fit within a chronological framework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437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 people and events are considered more ‘special’ or significant than others.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 events are more significant than others.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the impact of a historical event on society.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‘historically significant’ people are those who changed many people’s lives.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59832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Sources of evidence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artefacts, photographs and visits to museums to answer simple questions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Finding answers to simple questions about the past using sources (e.g. artefacts).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Sorting artefacts from then and now.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 artefacts, photographs and visits to museums to ask and answer questions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simple observations about a source or artefact.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sources to show an understanding of historical concepts (see above).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 primary source.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ask and answer questions, choosing and using parts of stories and other sources to show that they know and understand key features of events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9832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photographs can tell us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can find out about the past by asking people who were there.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artefacts can tell us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remember some (but not all) of the events that we have lived through.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can find out about how places have changed by looking at maps.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historians use evidence from sources to find out more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9062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Historical interpretations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identify different ways to represent the past (e.g. photos, stories).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their own interpretations from historical artefacts.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different ways in which  the past is represented (including eye-witness accounts).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pictures or photographs of people or events in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their own interpretations from photographs and written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understand some of the ways in which we find out about the past and identify different ways in which it is represented.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860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past can be represented in photographs.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past is represented in different ways.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42" name="Google Shape;142;p23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48" name="Google Shape;148;p24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Disciplinary concepts</a:t>
            </a:r>
            <a:endParaRPr/>
          </a:p>
        </p:txBody>
      </p:sp>
      <p:graphicFrame>
        <p:nvGraphicFramePr>
          <p:cNvPr id="149" name="Google Shape;149;p24"/>
          <p:cNvGraphicFramePr/>
          <p:nvPr/>
        </p:nvGraphicFramePr>
        <p:xfrm>
          <a:off x="270738" y="64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19000"/>
                <a:gridCol w="3519000"/>
                <a:gridCol w="1937400"/>
              </a:tblGrid>
              <a:tr h="21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005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Change and continuity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reasons for change and reasons for continuities.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what the situation was like before the change occurred.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different periods of history and identifying changes and continuity.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changes and continuity between different periods of history.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links between different societies.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links between events and changes within and across different time periods / societies.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reasons for changes and continuity.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links between main events, similarities and changes within and across different periods/studied.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links between different societies.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the reasons for changes and continuity using the vocabulary and terms of the period as well.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Analysing and presenting the reasons for changes and continuity.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note connections, contrasts and trends over time and develop the appropriate use of historical terms.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regularly address and sometimes devise historically valid questions about change, cause, similarity and difference, and significance.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193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 can be brought about by advancements in transport and travel.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 can be brought about by advancements in materials.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 can be brought about by advancements in trade.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 can be brought about by conflict.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change can be traced using the census.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6594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Cause and consequence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consequences of events and the actions of people.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reasons for historical events, situations and changes.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Giving reasons for historical events, the results of historical events, situations and changes.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Starting to analyse and explain the reasons for, and results of historical events, situations and change.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8066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actions of people can be the cause of change (eg. Lord Shaftesbury).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advancements in science and technology can be the cause of change.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members of society standing up for their rights can be the cause of change.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50" name="Google Shape;150;p24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56" name="Google Shape;156;p25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Disciplinary concepts</a:t>
            </a:r>
            <a:endParaRPr/>
          </a:p>
        </p:txBody>
      </p:sp>
      <p:graphicFrame>
        <p:nvGraphicFramePr>
          <p:cNvPr id="157" name="Google Shape;157;p25"/>
          <p:cNvGraphicFramePr/>
          <p:nvPr/>
        </p:nvGraphicFramePr>
        <p:xfrm>
          <a:off x="270738" y="64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280900"/>
                <a:gridCol w="3023375"/>
                <a:gridCol w="3845800"/>
                <a:gridCol w="2000425"/>
              </a:tblGrid>
              <a:tr h="449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6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Similarities and differences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similarities and differences between periods of history.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 similarities and differences between daily lives of people in the past and today.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similarities and differences between social, cultural, religious and ethnic diversity in Britain and the wider world.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similarities and differences between social, cultural, religious and ethnic diversity in Britain and the wider world.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links with different time periods studied.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change throughout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note connections, contrasts and trends over time and develop the appropriate use of historical terms.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regularly address and sometimes devise historically valid questions about change, cause, similarity and difference, and significance.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331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Historical significance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Recalling some important people and events.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who is important in historical sources and accounts.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significant people and events across different time periods.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significant people and events across different time periods.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 the significance of events, people and developments.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8236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significant archaeological findings are those which change how we see the past.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‘historically significant’ events are those which changed many people’s lives and had an impact for many years to come.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how historians select criteria for significance and that this changes.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936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Sources of evidence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range of sources to find out about a period.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evidence to build up a picture of a past event.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Observing the small details when using artefacts and pictures.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primary and secondary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range of sources to find out about a particular aspect of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 bias in a source and identifying the value of the sources to historical enquiry and the limitations of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understand how our knowledge of the past is constructed from a range of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8" name="Google Shape;158;p25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64" name="Google Shape;164;p26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Disciplinary concepts</a:t>
            </a:r>
            <a:endParaRPr/>
          </a:p>
        </p:txBody>
      </p:sp>
      <p:graphicFrame>
        <p:nvGraphicFramePr>
          <p:cNvPr id="165" name="Google Shape;165;p26"/>
          <p:cNvGraphicFramePr/>
          <p:nvPr/>
        </p:nvGraphicFramePr>
        <p:xfrm>
          <a:off x="270738" y="64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333275"/>
                <a:gridCol w="3297575"/>
                <a:gridCol w="3782575"/>
                <a:gridCol w="1737075"/>
              </a:tblGrid>
              <a:tr h="514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9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Sources of evidence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(continued…)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archaeological evidence can be used to find out about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can make inferences and deductions using images from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census is carried out every ten years and is an  official survey of the population which records every person living in a household on a specific date.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types of information that can be extracted from the census.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inventories are useful sources of evidence to find out about people from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some of the key terms on the census, for example,  scholar, ditto, occupation and marital status.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how to compare different census extracts by analysing the entries in individual columns.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most reliable sources are primary sources which were created for official purposes.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understand how our knowledge of the past is constructed from a range of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5052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Historical interpretations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and giving reasons for different ways in which the past is represented.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differences between different sources and giving reasons for the ways in which the past is represented.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Exploring different representations from the period e.g. archaeological evidence, museum evidence, cartoons and books.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usefulness of different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Independently using textbooks to gain historical knowledge.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accounts of events from different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Suggesting explanations for different versions of events.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usefulness of historical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how conclusions have been arrived at by linking sources.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strategies for checking the accuracy of evidence.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Addressing and devising historically valid questions.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different evidence creates different conclusions.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interpretations made by historians.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construct informed responses that involve thoughtful selection and organisation of relevant historical information.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0713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archaeological evidence has limitations: it  does not give all the answers or tell us about the emotions of people from the past.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assumptions made by historians can change in the light of new evidence.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must consider a source’s audience, purpose, creator and accuracy to determine if it is a reliable source.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there are different interpretations of historical figures and events.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66" name="Google Shape;166;p26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72" name="Google Shape;172;p27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Historical enquiry</a:t>
            </a:r>
            <a:endParaRPr/>
          </a:p>
        </p:txBody>
      </p:sp>
      <p:graphicFrame>
        <p:nvGraphicFramePr>
          <p:cNvPr id="173" name="Google Shape;173;p27"/>
          <p:cNvGraphicFramePr/>
          <p:nvPr/>
        </p:nvGraphicFramePr>
        <p:xfrm>
          <a:off x="270738" y="6423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418825"/>
                <a:gridCol w="3418825"/>
                <a:gridCol w="2137750"/>
              </a:tblGrid>
              <a:tr h="545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Posing historical questions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Asking how and why questions based on stories, events and people.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Asking questions about sources of evidence (e.g. artefacts).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Asking a range of questions about stories, events and people.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importance of historically-valid questions.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how reliable a source is.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ask and answer questions, choosing and using parts of stories and other sources to show that they know and understand key features of events.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84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Gathering, organising and evaluating evidence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sources of information, such as artefacts, to answer questions.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Drawing out information from sources.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simple observations about the past from a source.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 how we use books and sources to find out about the past.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source to answer questions about the past.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usefulness of sources to a historical enquiry.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information from a source to answer a question.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 primary source.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ask and answer questions, choosing and using parts of stories and other sources to show that they know and understand key features of events.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understand some of the ways in which we find out about the past and identify different ways in which it is represented.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4" name="Google Shape;174;p27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80" name="Google Shape;180;p28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Historical enquiry</a:t>
            </a:r>
            <a:endParaRPr/>
          </a:p>
        </p:txBody>
      </p:sp>
      <p:graphicFrame>
        <p:nvGraphicFramePr>
          <p:cNvPr id="181" name="Google Shape;181;p28"/>
          <p:cNvGraphicFramePr/>
          <p:nvPr/>
        </p:nvGraphicFramePr>
        <p:xfrm>
          <a:off x="270738" y="6423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364925"/>
                <a:gridCol w="3381925"/>
                <a:gridCol w="3571725"/>
                <a:gridCol w="1831950"/>
              </a:tblGrid>
              <a:tr h="545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Interpreting findings, analysing and making connections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Interpreting evidence by making simple deductions 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simple inferences and deductions from sources of evidence.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main features of concrete evidence of the past or historical evidence (e.g. pictures, artefacts and buildings).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links and connections across a unit of study.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using sections of sources to illustrate and support answers.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ask and answer questions, choosing and using parts of stories and other sources to show that they know and understand key features of events.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and drawing conclusions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Drawing simple conclusions to answer a question.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simple conclusions about a question using evidence to support.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findings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findings through discussion and timelines with physical objects/ pictures.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vocabulary such as - old, new, long time ago.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Discussing and writing about past events or stories in narrative or dramatic forms.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Expressing a personal response to a historical story or event.  (e.g. Saying, writing or drawing what they think it felt like in response to a historical story or event.)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answers to questions in a variety of ways, including discussion, drama and writing (labelling, simple recount).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relevant vocabulary in answers.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past events and people by drawing or writing.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Expressing a personal response to a historical story or event through discussion, drawing our writing.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use a wide vocabulary of everyday historical terms.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2" name="Google Shape;182;p28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88" name="Google Shape;188;p29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Historical enquiry</a:t>
            </a:r>
            <a:endParaRPr/>
          </a:p>
        </p:txBody>
      </p:sp>
      <p:graphicFrame>
        <p:nvGraphicFramePr>
          <p:cNvPr id="189" name="Google Shape;189;p29"/>
          <p:cNvGraphicFramePr/>
          <p:nvPr/>
        </p:nvGraphicFramePr>
        <p:xfrm>
          <a:off x="270738" y="6423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408275"/>
                <a:gridCol w="3408275"/>
                <a:gridCol w="2158825"/>
              </a:tblGrid>
              <a:tr h="545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Posing historical questions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how historical enquiry questions are structured.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historically-valid questions across a range of time periods, cultures and groups of people.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Asking questions about the main features of everyday life in periods studied, e.g. how did people live.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questions for different types of historical enquiry.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Asking questions about the bias of historical evidence.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Planning a historical enquiry.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the evidence needed to carry out the enquiry.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methods to use to carry out the research.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Asking historical questions of increasing difficulty e.g. who governed, how and with what results?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hypothesis to base an enquiry on.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Asking questions about the interpretations, viewpoints and perspectives held by others.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regularly address and sometimes devise historically valid questions about change, cause, similarity and difference, and significance.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3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Gathering, organising and evaluating evidence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 range of sources to construct knowledge of the past.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Defining the terms ‘source’ and ‘evidence’.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Extracting the appropriate information from a historical source.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recording relevant information from a range of sources to answer a question.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primary and secondary sources.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bias of a source.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Comparing and contrasting different historical sources.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different sources to make and substantiate historical claims.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an awareness of the variety of historical evidence in different periods of time.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Distinguishing between fact and opinion.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‘gaps’ in evidence.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how sources with different perspectives can be used in a historical enquiry.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 range of different historical evidence to dispute the ideas, claims or perspectives of others.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a range of factors when discussing the reliability of sources, e.g. audience, purpose, accuracy, the creators of the source.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construct informed responses that involve thoughtful selection and organisation of relevant historical information.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0" name="Google Shape;190;p29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196" name="Google Shape;196;p30"/>
          <p:cNvSpPr txBox="1"/>
          <p:nvPr>
            <p:ph idx="2" type="subTitle"/>
          </p:nvPr>
        </p:nvSpPr>
        <p:spPr>
          <a:xfrm>
            <a:off x="5287800" y="-2047"/>
            <a:ext cx="5404200" cy="48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Historical enquiry</a:t>
            </a:r>
            <a:endParaRPr/>
          </a:p>
        </p:txBody>
      </p:sp>
      <p:graphicFrame>
        <p:nvGraphicFramePr>
          <p:cNvPr id="197" name="Google Shape;197;p30"/>
          <p:cNvGraphicFramePr/>
          <p:nvPr/>
        </p:nvGraphicFramePr>
        <p:xfrm>
          <a:off x="270738" y="6423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08450"/>
                <a:gridCol w="3508450"/>
                <a:gridCol w="1958500"/>
              </a:tblGrid>
              <a:tr h="53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Interpreting findings, analysing and making connections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there are different ways to interpret evidence.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Interpreting evidence in different ways.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 and making  deductions from documentary as well as concrete evidence e.g. pictures and artefacts.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 links and connections across a period of time, cultures or groups.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Asking the question “How do we know?”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Interpreting evidence in different ways using evidence to substantiate statements.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 increasingly complex interpretations using more than one source of evidence.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Challenging  existing interpretations of the past using interpretations of evidence.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connections, draw contrasts and analyse within a period and across time.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interpret simple statistical sources.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note connections, contrasts and trends over time and develop the appropriate use of historical terms.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75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and drawing conclusions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there may be multiple conclusions to a historical enquiry question.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Reaching conclusions that are substantiated by historical evidence.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similarities and differences between past events and today.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Reaching conclusions which are increasingly complex and substantiated by a range of sources.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conclusions and identifying ways to improve conclusions.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understand how our knowledge of the past is constructed from a range of sources.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37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findings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knowledge and understanding through discussion, debates, drama, art and writing.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 answers using evidence to substantiate findings.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weaknesses in historical accounts and arguments.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simple imaginative reconstruction of a past event using the evidence available to draw, model, dramatise, write or retell the story.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structured response or narrative to answer a historical enquiry.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past events orally or in writing, recognising similarities and differences with today.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Communicating knowledge and understanding in an increasingly diverse number of ways, including discussion, debates, drama, art, writing, blog posts and podcasts.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Showing written and oral evidence of continuity and change as well as indicting simple causation.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historical evidence to create an imaginative reconstruction exploring the feelings of people from the time.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 structured and organised accounts using historical terms and relevant historical information from a range of sources.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 explanations for past events using cause and effect.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evidence to support and illustrate claims.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construct informed responses that involve thoughtful selection and organisation of relevant historical information.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8" name="Google Shape;198;p30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9" name="Google Shape;199;p30"/>
          <p:cNvSpPr txBox="1"/>
          <p:nvPr/>
        </p:nvSpPr>
        <p:spPr>
          <a:xfrm>
            <a:off x="-1583600" y="374625"/>
            <a:ext cx="858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59" name="Google Shape;59;p13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6D6968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Chronological awareness</a:t>
            </a:r>
            <a:endParaRPr/>
          </a:p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aphicFrame>
        <p:nvGraphicFramePr>
          <p:cNvPr id="61" name="Google Shape;61;p13"/>
          <p:cNvGraphicFramePr/>
          <p:nvPr/>
        </p:nvGraphicFramePr>
        <p:xfrm>
          <a:off x="270738" y="670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7486275"/>
                <a:gridCol w="2400275"/>
              </a:tblGrid>
              <a:tr h="3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EYFS: Reception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world: </a:t>
                      </a:r>
                      <a:endParaRPr b="1" sz="12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Development matters and </a:t>
                      </a:r>
                      <a:endParaRPr b="1" sz="11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Early Learning Goals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sequence events when describing them (e.g. daily routines, events in a story).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that some stories are set a long time ago.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significant dates for them (e.g. birthday).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use common words and phrases for the passage of time, even if using inaccurately (e.g. yesterday, today, tomorrow, last week, “when I was in nursery…”) 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Recounting activities that happened in their past using photos as a prompt. 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Name and describe people who are familiar to them.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Talk about members of their immediate family and community.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Compare and contrast characters from stories, including figures from the past.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Comment on images of familiar situations in the past.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someone’s age is the time since they were born. 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they started life s a baby but have since grown and changed.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 people are older than others. 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parents are older than children and grandparents are older than parents (beginning to understand the concept of generations).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some language for talking about the passing of time and events that have already happened, even if used inaccurately. (before, yesterday, last week, last year).  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67" name="Google Shape;67;p14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6D6968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Chronological awareness</a:t>
            </a:r>
            <a:endParaRPr/>
          </a:p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aphicFrame>
        <p:nvGraphicFramePr>
          <p:cNvPr id="69" name="Google Shape;69;p14"/>
          <p:cNvGraphicFramePr/>
          <p:nvPr/>
        </p:nvGraphicFramePr>
        <p:xfrm>
          <a:off x="270738" y="670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3970225"/>
                <a:gridCol w="4054575"/>
                <a:gridCol w="2256850"/>
              </a:tblGrid>
              <a:tr h="3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three or four events in their own life (e.g. birthday, starting school, starting Year 1).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common words and phrases for the passing of time (e.g. now, long ago, then, before, after).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three or four artefacts/photographs  from different periods of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events on a simple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Recording on a timeline a sequence of historical stories heard orally.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six artefacts on a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six photographs, focusing on the intervals between events.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events on a timeline, building on times studied in Year 1.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recognise how long each event lasted.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where people/events studied fit into a chronological framework.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generation in a family context.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Pupils should develop an awareness of the past, using common words and phrases relating to the passing of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They should know where the people and events they study fit within a chronological framework…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timeline shows the order events in the past happened.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start by looking at ‘now’ on a timeline then look back.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‘the past’ is events that have already happened.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‘the present’ is time happening now.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within living memory is 100 years.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a decade is ten years.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beyond living memory is more than 100 years ago.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events in history may last different amounts of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‘generation’ means a group of people that are born in the same period.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skills</a:t>
            </a:r>
            <a:endParaRPr/>
          </a:p>
        </p:txBody>
      </p:sp>
      <p:sp>
        <p:nvSpPr>
          <p:cNvPr id="75" name="Google Shape;75;p15"/>
          <p:cNvSpPr txBox="1"/>
          <p:nvPr>
            <p:ph idx="2" type="subTitle"/>
          </p:nvPr>
        </p:nvSpPr>
        <p:spPr>
          <a:xfrm>
            <a:off x="5298403" y="-2047"/>
            <a:ext cx="5395500" cy="489900"/>
          </a:xfrm>
          <a:prstGeom prst="rect">
            <a:avLst/>
          </a:prstGeom>
          <a:solidFill>
            <a:srgbClr val="6D6968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Chronological awareness</a:t>
            </a:r>
            <a:endParaRPr/>
          </a:p>
        </p:txBody>
      </p:sp>
      <p:graphicFrame>
        <p:nvGraphicFramePr>
          <p:cNvPr id="76" name="Google Shape;76;p15"/>
          <p:cNvGraphicFramePr/>
          <p:nvPr/>
        </p:nvGraphicFramePr>
        <p:xfrm>
          <a:off x="270738" y="670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3420175"/>
                <a:gridCol w="4448075"/>
                <a:gridCol w="2339275"/>
              </a:tblGrid>
              <a:tr h="545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674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events on a timeline, referring to times studied in KS1 to see where these fit 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history is divided into periods of history e.g. ancient times, middle ages and modern.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dates to work out the interval between periods of time and the duration of historical events or periods.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BC/AD/Century.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eight to ten artefacts, historical pictures or events.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develop a chronologically secure knowledge of local, British and world history across the periods studied.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the time studied on a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dates and terms related to the unit and passing of time e.g. millennium, continuity and ancient.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Noticing connections over a period of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 simple individual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events on a timeline, comparing where it fits in with times studied in previous year groups.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term “century” and how dating by centuries works.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Putting dates in the correct century.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relevant dates and relevant terms for the period and period labels e.g.Stone Age, Bronze Age, Iron Age, Romans, Anglo-Saxons, Vikings, Romans, Tudors, Greeks, Aztecs, and Victorians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 chronologically secure understanding of British, local and world history across the periods studied.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the time, period of history and context on a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Relating current study on timeline to other periods of history studied.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and making connections between different contexts in the past.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Sequencing 10 events on a timeline.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Pupils should continue to develop a chronologically secure knowledge and understanding of British, local and world history, establishing clear narratives within and across the periods they study.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</a:t>
            </a:r>
            <a:endParaRPr/>
          </a:p>
        </p:txBody>
      </p:sp>
      <p:sp>
        <p:nvSpPr>
          <p:cNvPr id="83" name="Google Shape;83;p16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6D6968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Chronological awareness</a:t>
            </a:r>
            <a:endParaRPr/>
          </a:p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aphicFrame>
        <p:nvGraphicFramePr>
          <p:cNvPr id="85" name="Google Shape;85;p16"/>
          <p:cNvGraphicFramePr/>
          <p:nvPr/>
        </p:nvGraphicFramePr>
        <p:xfrm>
          <a:off x="205163" y="9204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3949150"/>
                <a:gridCol w="3949150"/>
                <a:gridCol w="2383375"/>
              </a:tblGrid>
              <a:tr h="435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- end of KS2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82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history is divided into periods of history e.g. ancient times, middle ages and modern.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we can use dates to work out the interval between periods of time and the duration of historical events or periods.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BC means before Christ and is used to show years before the year 0.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AD means Anno Domini and can be used to show years from the year 1AD.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prehistory is the period of time before written methods and stretches until the Roman invasion in AD43.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prehistory is divided into the Paleolithic, Mesolithic, Neolithic, Bronze Age and Iron Age.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Stone Age, Bronze Age and Iron Age periods are named after the materials that were commonly used to make tools.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Tudor period is the name of the period from 1485-1603 as this was when the Tudor family were the ruling family in England.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Victorian period is the period 1833-1901 and roughly coincides with the years that Queen Victoria ruled.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term “century” and how dating by centuries works. (e.g. the 1500s are known as the 16th century)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relevant dates and relevant terms for the period and period labels e.g.Stone Age, Bronze Age, Iron Age, Romans, Anglo-Saxons, Vikings, Romans, Tudors, Greeks, Aztecs, and Victorians.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Pupils should continue to develop a chronologically secure knowledge and understanding of British, local and world history, establishing clear narratives within and across the periods they study.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91" name="Google Shape;91;p17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Substantive (abstract) concepts</a:t>
            </a:r>
            <a:endParaRPr/>
          </a:p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aphicFrame>
        <p:nvGraphicFramePr>
          <p:cNvPr id="93" name="Google Shape;93;p17"/>
          <p:cNvGraphicFramePr/>
          <p:nvPr/>
        </p:nvGraphicFramePr>
        <p:xfrm>
          <a:off x="270738" y="670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7486275"/>
                <a:gridCol w="2400275"/>
              </a:tblGrid>
              <a:tr h="3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EYFS: Reception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world: </a:t>
                      </a:r>
                      <a:endParaRPr b="1" sz="12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Development matters and </a:t>
                      </a:r>
                      <a:endParaRPr b="1" sz="11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Early Learning Goals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Name and describe people who are familiar to them.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Talk about members of their immediate family and community.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Compare and contrast characters from stories, including figures from the past.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Reception: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Comment on images of familiar situations in the past.</a:t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4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</a:t>
            </a:r>
            <a:endParaRPr/>
          </a:p>
        </p:txBody>
      </p:sp>
      <p:sp>
        <p:nvSpPr>
          <p:cNvPr id="99" name="Google Shape;99;p18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Substantive (abstract) concepts </a:t>
            </a:r>
            <a:endParaRPr/>
          </a:p>
        </p:txBody>
      </p:sp>
      <p:graphicFrame>
        <p:nvGraphicFramePr>
          <p:cNvPr id="100" name="Google Shape;100;p18"/>
          <p:cNvGraphicFramePr/>
          <p:nvPr/>
        </p:nvGraphicFramePr>
        <p:xfrm>
          <a:off x="270738" y="78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03175"/>
                <a:gridCol w="3503175"/>
                <a:gridCol w="1969025"/>
              </a:tblGrid>
              <a:tr h="560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The national curriculum for history aims to ensure that all pupils: 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Power (monarchy, government and empire)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monarch is a king, queen, emperor or sultan.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begin to understand that power is exercised in different ways in different culture, times and groups  e.g. monarchy.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Britain was organised into kingdoms and these were governed by monarchs.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gain and deploy a historically grounded understanding of abstract terms such as ‘empire’, ‘civilisation’, ‘parliament’ and ‘peasantry’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Achievements and follies of mankind 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some inventions that still influence their own lives today (e.g. toys – the invention of the teddy bear, electronic toys etc.)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some achievements and discoveries of significant individuals (e.g. explorers).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begin to identify achievements and inventions that still influence their own lives today (e.g. schools, travel). 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the legacy and contribution of some inventions (e.g. flight).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be aware of the achievements of significant individuals (e.g. those involved with the history of flight).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01" name="Google Shape;101;p18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2" name="Google Shape;102;p18"/>
          <p:cNvSpPr txBox="1"/>
          <p:nvPr/>
        </p:nvSpPr>
        <p:spPr>
          <a:xfrm>
            <a:off x="9950" y="6554000"/>
            <a:ext cx="10692000" cy="4002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*Please note: the other substantive concepts are introduced in Key stage 2.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</a:t>
            </a:r>
            <a:endParaRPr/>
          </a:p>
        </p:txBody>
      </p:sp>
      <p:sp>
        <p:nvSpPr>
          <p:cNvPr id="108" name="Google Shape;108;p19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Substantive (abstract) concepts </a:t>
            </a:r>
            <a:endParaRPr/>
          </a:p>
        </p:txBody>
      </p:sp>
      <p:graphicFrame>
        <p:nvGraphicFramePr>
          <p:cNvPr id="109" name="Google Shape;109;p19"/>
          <p:cNvGraphicFramePr/>
          <p:nvPr/>
        </p:nvGraphicFramePr>
        <p:xfrm>
          <a:off x="270738" y="78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34800"/>
                <a:gridCol w="3534800"/>
                <a:gridCol w="1905775"/>
              </a:tblGrid>
              <a:tr h="339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aim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11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Power (monarchy, government and empire)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development of groups, kingdom and monarchy in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who became the first ruler of the whole of England.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expansion of empires and how they were controlled across a large empire.</a:t>
                      </a:r>
                      <a:endParaRPr sz="1000" u="none" cap="none" strike="sng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societal hierarchies and structures existed including aristocracy and peasantry.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some reasons why empires fall/collapse.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how the monarchy exercised absolute power.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process of democracy and parliament in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different empires have different reasons for their expansion.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there are changes in the nature of society.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there are different reasons for the decline of different empires.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gain and deploy a historically grounded understanding of abstract terms such as ‘empire’, ‘civilisation’, ‘parliament’ and ‘peasantry’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11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Invasion, settlement and migration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there were different reasons for invading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there are varied reasons for coming to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there are different reasons for migration.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 settlement created tensions and problems.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impact of settlers on the existing population.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earliest settlements in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settlements changed over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there are increasingly complex reasons for migrants coming to Britain.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migrants come from different parts of the world.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about the diverse experiences of the different groups coming to Britain over time.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about the  negative and positive experiences that migrants to Britain face.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/>
              <a:t>Progression of knowledge</a:t>
            </a:r>
            <a:endParaRPr/>
          </a:p>
        </p:txBody>
      </p:sp>
      <p:sp>
        <p:nvSpPr>
          <p:cNvPr id="116" name="Google Shape;116;p20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Substantive (abstract) concepts</a:t>
            </a:r>
            <a:endParaRPr/>
          </a:p>
        </p:txBody>
      </p:sp>
      <p:graphicFrame>
        <p:nvGraphicFramePr>
          <p:cNvPr id="117" name="Google Shape;117;p20"/>
          <p:cNvGraphicFramePr/>
          <p:nvPr/>
        </p:nvGraphicFramePr>
        <p:xfrm>
          <a:off x="270738" y="78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{6599CAF0-9295-4FB0-BFEF-3EC31E7393DB}</a:tableStyleId>
              </a:tblPr>
              <a:tblGrid>
                <a:gridCol w="1175125"/>
                <a:gridCol w="3571700"/>
                <a:gridCol w="3571700"/>
                <a:gridCol w="1831975"/>
              </a:tblGrid>
              <a:tr h="39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Sub-strand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Lower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Upper key stage 2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National curriculum aim</a:t>
                      </a:r>
                      <a:endParaRPr b="1" sz="16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04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Civilisation (social and cultural)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how invaders and settlers influence the culture of the existing population.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society was organised in different ways in different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cultures and times and consisted of different groups with different roles and lifestyles.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education existed in some cultures, times and groups.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changes and reasons for the organisation of society in Britain.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how society is organised in different cultures, times and groups.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able to compare development and role of education in societies.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be able to compare education in different cultures, times and groups.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changing role of women and men in Britain.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there are differences between early and later civilisations.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gain and deploy a historically grounded understanding of abstract terms such as ‘empire’, ‘civilisation’, ‘parliament’ and ‘peasantry’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87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Trade</a:t>
                      </a:r>
                      <a:endParaRPr b="1"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communities traded with each other and over the English Channel in the Prehistoric Period.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trade began as the exchange of goods.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trade routes existed between Britain in the Roman, Anglo-Saxon and Viking times.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Roman invasion led to a great increase in British trade with the outside world.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trading ships and centres (e.g. York) were a reason for the Vikings raiding Britain.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trade develops in different times and ways in different civilisations.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traders were the rich members of society.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trade routes from Britain expanded across the world.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there was a race to discover new countries and that this resulted in new items to be traded in (e.g. silk, spices and precious metals.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expansion of trade routes increased the variety of goods available.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methods of trading developed from in person to boats, trains and planes.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development of the slave trade and its impact on the people who were slaves.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the development of global trade.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118" name="Google Shape;118;p20"/>
          <p:cNvSpPr txBox="1"/>
          <p:nvPr>
            <p:ph idx="12" type="sldNum"/>
          </p:nvPr>
        </p:nvSpPr>
        <p:spPr>
          <a:xfrm>
            <a:off x="10024252" y="7070314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4 Landscape Templat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