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7560000" cx="10692000"/>
  <p:notesSz cx="7560000" cy="10692000"/>
  <p:embeddedFontLst>
    <p:embeddedFont>
      <p:font typeface="Caveat"/>
      <p:regular r:id="rId34"/>
      <p:bold r:id="rId35"/>
    </p:embeddedFont>
    <p:embeddedFont>
      <p:font typeface="Lato"/>
      <p:regular r:id="rId36"/>
      <p:bold r:id="rId37"/>
      <p:italic r:id="rId38"/>
      <p:boldItalic r:id="rId39"/>
    </p:embeddedFont>
    <p:embeddedFont>
      <p:font typeface="Lato Black"/>
      <p:bold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A4A3A4"/>
          </p15:clr>
        </p15:guide>
        <p15:guide id="2" pos="3368">
          <p15:clr>
            <a:srgbClr val="A4A3A4"/>
          </p15:clr>
        </p15:guide>
        <p15:guide id="3" orient="horz" pos="2665">
          <p15:clr>
            <a:srgbClr val="9AA0A6"/>
          </p15:clr>
        </p15:guide>
        <p15:guide id="4" pos="955">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CF613F7-0667-4837-8D3B-C33BC3D72D3F}">
  <a:tblStyle styleId="{8CF613F7-0667-4837-8D3B-C33BC3D72D3F}"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3915A6EB-6BD8-40D0-AD4A-47A580031E98}"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3368"/>
        <p:guide pos="2665" orient="horz"/>
        <p:guide pos="955"/>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Black-bold.fntdata"/><Relationship Id="rId20" Type="http://schemas.openxmlformats.org/officeDocument/2006/relationships/slide" Target="slides/slide14.xml"/><Relationship Id="rId41" Type="http://schemas.openxmlformats.org/officeDocument/2006/relationships/font" Target="fonts/LatoBlack-boldItalic.fnt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Caveat-bold.fntdata"/><Relationship Id="rId12" Type="http://schemas.openxmlformats.org/officeDocument/2006/relationships/slide" Target="slides/slide6.xml"/><Relationship Id="rId34" Type="http://schemas.openxmlformats.org/officeDocument/2006/relationships/font" Target="fonts/Caveat-regular.fntdata"/><Relationship Id="rId15" Type="http://schemas.openxmlformats.org/officeDocument/2006/relationships/slide" Target="slides/slide9.xml"/><Relationship Id="rId37" Type="http://schemas.openxmlformats.org/officeDocument/2006/relationships/font" Target="fonts/Lato-bold.fntdata"/><Relationship Id="rId14" Type="http://schemas.openxmlformats.org/officeDocument/2006/relationships/slide" Target="slides/slide8.xml"/><Relationship Id="rId36" Type="http://schemas.openxmlformats.org/officeDocument/2006/relationships/font" Target="fonts/Lato-regular.fntdata"/><Relationship Id="rId17" Type="http://schemas.openxmlformats.org/officeDocument/2006/relationships/slide" Target="slides/slide11.xml"/><Relationship Id="rId39" Type="http://schemas.openxmlformats.org/officeDocument/2006/relationships/font" Target="fonts/Lato-boldItalic.fntdata"/><Relationship Id="rId16" Type="http://schemas.openxmlformats.org/officeDocument/2006/relationships/slide" Target="slides/slide10.xml"/><Relationship Id="rId38" Type="http://schemas.openxmlformats.org/officeDocument/2006/relationships/font" Target="fonts/Lato-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5" name="Google Shape;19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3" name="Google Shape;20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9" name="Google Shape;21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7" name="Google Shape;22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5" name="Google Shape;235;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Google Shape;243;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1" name="Google Shape;25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9" name="Google Shape;259;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222775217cc_0_1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7" name="Google Shape;267;g222775217cc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494de50e42_1_2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g2494de50e42_1_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41e27fc273_0_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241e27fc27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1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3" name="Google Shape;283;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1" name="Google Shape;291;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22775217cc_0_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9" name="Google Shape;299;g222775217cc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7" name="Google Shape;307;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2494de50e42_1_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5" name="Google Shape;315;g2494de50e42_1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2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3" name="Google Shape;323;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2494de50e42_1_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1" name="Google Shape;331;g2494de50e42_1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1" name="Google Shape;17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7" name="Google Shape;18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ogression KSV - Cover">
  <p:cSld name="CUSTOM_4">
    <p:spTree>
      <p:nvGrpSpPr>
        <p:cNvPr id="9" name="Shape 9"/>
        <p:cNvGrpSpPr/>
        <p:nvPr/>
      </p:nvGrpSpPr>
      <p:grpSpPr>
        <a:xfrm>
          <a:off x="0" y="0"/>
          <a:ext cx="0" cy="0"/>
          <a:chOff x="0" y="0"/>
          <a:chExt cx="0" cy="0"/>
        </a:xfrm>
      </p:grpSpPr>
      <p:sp>
        <p:nvSpPr>
          <p:cNvPr id="10" name="Google Shape;10;p2"/>
          <p:cNvSpPr txBox="1"/>
          <p:nvPr/>
        </p:nvSpPr>
        <p:spPr>
          <a:xfrm>
            <a:off x="998525" y="4867500"/>
            <a:ext cx="7435200" cy="14130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000000"/>
              </a:buClr>
              <a:buSzPts val="6000"/>
              <a:buFont typeface="Arial"/>
              <a:buNone/>
            </a:pPr>
            <a:r>
              <a:rPr b="1" i="0" lang="en-GB" sz="6000" u="none" cap="none" strike="noStrike">
                <a:solidFill>
                  <a:schemeClr val="dk1"/>
                </a:solidFill>
                <a:latin typeface="Caveat"/>
                <a:ea typeface="Caveat"/>
                <a:cs typeface="Caveat"/>
                <a:sym typeface="Caveat"/>
              </a:rPr>
              <a:t>Art and design </a:t>
            </a:r>
            <a:r>
              <a:rPr b="1" i="0" lang="en-GB" sz="2400" u="none" cap="none" strike="noStrike">
                <a:solidFill>
                  <a:schemeClr val="dk1"/>
                </a:solidFill>
                <a:latin typeface="Caveat"/>
                <a:ea typeface="Caveat"/>
                <a:cs typeface="Caveat"/>
                <a:sym typeface="Caveat"/>
              </a:rPr>
              <a:t>(revised scheme)</a:t>
            </a:r>
            <a:endParaRPr b="1" i="0" sz="2400" u="none" cap="none" strike="noStrike">
              <a:solidFill>
                <a:schemeClr val="dk1"/>
              </a:solidFill>
              <a:latin typeface="Caveat"/>
              <a:ea typeface="Caveat"/>
              <a:cs typeface="Caveat"/>
              <a:sym typeface="Caveat"/>
            </a:endParaRPr>
          </a:p>
        </p:txBody>
      </p:sp>
      <p:sp>
        <p:nvSpPr>
          <p:cNvPr id="11" name="Google Shape;11;p2"/>
          <p:cNvSpPr txBox="1"/>
          <p:nvPr>
            <p:ph idx="1" type="subTitle"/>
          </p:nvPr>
        </p:nvSpPr>
        <p:spPr>
          <a:xfrm>
            <a:off x="1007225" y="6204375"/>
            <a:ext cx="5545800" cy="631200"/>
          </a:xfrm>
          <a:prstGeom prst="rect">
            <a:avLst/>
          </a:prstGeom>
          <a:noFill/>
          <a:ln>
            <a:noFill/>
          </a:ln>
        </p:spPr>
        <p:txBody>
          <a:bodyPr anchorCtr="0" anchor="ctr" bIns="116050" lIns="116050" spcFirstLastPara="1" rIns="116050" wrap="square" tIns="116050">
            <a:normAutofit/>
          </a:bodyPr>
          <a:lstStyle>
            <a:lvl1pPr lvl="0" algn="l">
              <a:lnSpc>
                <a:spcPct val="115000"/>
              </a:lnSpc>
              <a:spcBef>
                <a:spcPts val="0"/>
              </a:spcBef>
              <a:spcAft>
                <a:spcPts val="0"/>
              </a:spcAft>
              <a:buClr>
                <a:schemeClr val="dk1"/>
              </a:buClr>
              <a:buSzPts val="1400"/>
              <a:buNone/>
              <a:defRPr sz="1400">
                <a:solidFill>
                  <a:schemeClr val="dk1"/>
                </a:solidFill>
              </a:defRPr>
            </a:lvl1pPr>
            <a:lvl2pPr lvl="1" algn="l">
              <a:lnSpc>
                <a:spcPct val="115000"/>
              </a:lnSpc>
              <a:spcBef>
                <a:spcPts val="0"/>
              </a:spcBef>
              <a:spcAft>
                <a:spcPts val="0"/>
              </a:spcAft>
              <a:buClr>
                <a:schemeClr val="dk1"/>
              </a:buClr>
              <a:buSzPts val="1800"/>
              <a:buNone/>
              <a:defRPr>
                <a:solidFill>
                  <a:schemeClr val="dk1"/>
                </a:solidFill>
              </a:defRPr>
            </a:lvl2pPr>
            <a:lvl3pPr lvl="2" algn="l">
              <a:lnSpc>
                <a:spcPct val="115000"/>
              </a:lnSpc>
              <a:spcBef>
                <a:spcPts val="0"/>
              </a:spcBef>
              <a:spcAft>
                <a:spcPts val="0"/>
              </a:spcAft>
              <a:buClr>
                <a:schemeClr val="dk1"/>
              </a:buClr>
              <a:buSzPts val="1800"/>
              <a:buNone/>
              <a:defRPr>
                <a:solidFill>
                  <a:schemeClr val="dk1"/>
                </a:solidFill>
              </a:defRPr>
            </a:lvl3pPr>
            <a:lvl4pPr lvl="3" algn="l">
              <a:lnSpc>
                <a:spcPct val="115000"/>
              </a:lnSpc>
              <a:spcBef>
                <a:spcPts val="0"/>
              </a:spcBef>
              <a:spcAft>
                <a:spcPts val="0"/>
              </a:spcAft>
              <a:buClr>
                <a:schemeClr val="dk1"/>
              </a:buClr>
              <a:buSzPts val="1800"/>
              <a:buNone/>
              <a:defRPr>
                <a:solidFill>
                  <a:schemeClr val="dk1"/>
                </a:solidFill>
              </a:defRPr>
            </a:lvl4pPr>
            <a:lvl5pPr lvl="4" algn="l">
              <a:lnSpc>
                <a:spcPct val="115000"/>
              </a:lnSpc>
              <a:spcBef>
                <a:spcPts val="0"/>
              </a:spcBef>
              <a:spcAft>
                <a:spcPts val="0"/>
              </a:spcAft>
              <a:buClr>
                <a:schemeClr val="dk1"/>
              </a:buClr>
              <a:buSzPts val="1800"/>
              <a:buNone/>
              <a:defRPr>
                <a:solidFill>
                  <a:schemeClr val="dk1"/>
                </a:solidFill>
              </a:defRPr>
            </a:lvl5pPr>
            <a:lvl6pPr lvl="5" algn="l">
              <a:lnSpc>
                <a:spcPct val="115000"/>
              </a:lnSpc>
              <a:spcBef>
                <a:spcPts val="0"/>
              </a:spcBef>
              <a:spcAft>
                <a:spcPts val="0"/>
              </a:spcAft>
              <a:buClr>
                <a:schemeClr val="dk1"/>
              </a:buClr>
              <a:buSzPts val="1800"/>
              <a:buNone/>
              <a:defRPr>
                <a:solidFill>
                  <a:schemeClr val="dk1"/>
                </a:solidFill>
              </a:defRPr>
            </a:lvl6pPr>
            <a:lvl7pPr lvl="6" algn="l">
              <a:lnSpc>
                <a:spcPct val="115000"/>
              </a:lnSpc>
              <a:spcBef>
                <a:spcPts val="0"/>
              </a:spcBef>
              <a:spcAft>
                <a:spcPts val="0"/>
              </a:spcAft>
              <a:buClr>
                <a:schemeClr val="dk1"/>
              </a:buClr>
              <a:buSzPts val="1800"/>
              <a:buNone/>
              <a:defRPr>
                <a:solidFill>
                  <a:schemeClr val="dk1"/>
                </a:solidFill>
              </a:defRPr>
            </a:lvl7pPr>
            <a:lvl8pPr lvl="7" algn="l">
              <a:lnSpc>
                <a:spcPct val="115000"/>
              </a:lnSpc>
              <a:spcBef>
                <a:spcPts val="0"/>
              </a:spcBef>
              <a:spcAft>
                <a:spcPts val="0"/>
              </a:spcAft>
              <a:buClr>
                <a:schemeClr val="dk1"/>
              </a:buClr>
              <a:buSzPts val="1800"/>
              <a:buNone/>
              <a:defRPr>
                <a:solidFill>
                  <a:schemeClr val="dk1"/>
                </a:solidFill>
              </a:defRPr>
            </a:lvl8pPr>
            <a:lvl9pPr lvl="8" algn="l">
              <a:lnSpc>
                <a:spcPct val="115000"/>
              </a:lnSpc>
              <a:spcBef>
                <a:spcPts val="0"/>
              </a:spcBef>
              <a:spcAft>
                <a:spcPts val="0"/>
              </a:spcAft>
              <a:buClr>
                <a:schemeClr val="dk1"/>
              </a:buClr>
              <a:buSzPts val="1800"/>
              <a:buNone/>
              <a:defRPr>
                <a:solidFill>
                  <a:schemeClr val="dk1"/>
                </a:solidFill>
              </a:defRPr>
            </a:lvl9pPr>
          </a:lstStyle>
          <a:p/>
        </p:txBody>
      </p:sp>
      <p:sp>
        <p:nvSpPr>
          <p:cNvPr id="12" name="Google Shape;12;p2"/>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6" name="Shape 46"/>
        <p:cNvGrpSpPr/>
        <p:nvPr/>
      </p:nvGrpSpPr>
      <p:grpSpPr>
        <a:xfrm>
          <a:off x="0" y="0"/>
          <a:ext cx="0" cy="0"/>
          <a:chOff x="0" y="0"/>
          <a:chExt cx="0" cy="0"/>
        </a:xfrm>
      </p:grpSpPr>
      <p:sp>
        <p:nvSpPr>
          <p:cNvPr id="47" name="Google Shape;47;p11"/>
          <p:cNvSpPr txBox="1"/>
          <p:nvPr>
            <p:ph type="title"/>
          </p:nvPr>
        </p:nvSpPr>
        <p:spPr>
          <a:xfrm>
            <a:off x="573245" y="661638"/>
            <a:ext cx="7445700" cy="6012600"/>
          </a:xfrm>
          <a:prstGeom prst="rect">
            <a:avLst/>
          </a:prstGeom>
          <a:noFill/>
          <a:ln>
            <a:noFill/>
          </a:ln>
        </p:spPr>
        <p:txBody>
          <a:bodyPr anchorCtr="0" anchor="ctr" bIns="116050" lIns="116050" spcFirstLastPara="1" rIns="116050" wrap="square" tIns="116050">
            <a:normAutofit/>
          </a:bodyPr>
          <a:lstStyle>
            <a:lvl1pPr lvl="0" algn="l">
              <a:lnSpc>
                <a:spcPct val="100000"/>
              </a:lnSpc>
              <a:spcBef>
                <a:spcPts val="0"/>
              </a:spcBef>
              <a:spcAft>
                <a:spcPts val="0"/>
              </a:spcAft>
              <a:buSzPts val="6100"/>
              <a:buNone/>
              <a:defRPr sz="6100"/>
            </a:lvl1pPr>
            <a:lvl2pPr lvl="1" algn="l">
              <a:lnSpc>
                <a:spcPct val="100000"/>
              </a:lnSpc>
              <a:spcBef>
                <a:spcPts val="0"/>
              </a:spcBef>
              <a:spcAft>
                <a:spcPts val="0"/>
              </a:spcAft>
              <a:buSzPts val="6100"/>
              <a:buNone/>
              <a:defRPr sz="6100"/>
            </a:lvl2pPr>
            <a:lvl3pPr lvl="2" algn="l">
              <a:lnSpc>
                <a:spcPct val="100000"/>
              </a:lnSpc>
              <a:spcBef>
                <a:spcPts val="0"/>
              </a:spcBef>
              <a:spcAft>
                <a:spcPts val="0"/>
              </a:spcAft>
              <a:buSzPts val="6100"/>
              <a:buNone/>
              <a:defRPr sz="6100"/>
            </a:lvl3pPr>
            <a:lvl4pPr lvl="3" algn="l">
              <a:lnSpc>
                <a:spcPct val="100000"/>
              </a:lnSpc>
              <a:spcBef>
                <a:spcPts val="0"/>
              </a:spcBef>
              <a:spcAft>
                <a:spcPts val="0"/>
              </a:spcAft>
              <a:buSzPts val="6100"/>
              <a:buNone/>
              <a:defRPr sz="6100"/>
            </a:lvl4pPr>
            <a:lvl5pPr lvl="4" algn="l">
              <a:lnSpc>
                <a:spcPct val="100000"/>
              </a:lnSpc>
              <a:spcBef>
                <a:spcPts val="0"/>
              </a:spcBef>
              <a:spcAft>
                <a:spcPts val="0"/>
              </a:spcAft>
              <a:buSzPts val="6100"/>
              <a:buNone/>
              <a:defRPr sz="6100"/>
            </a:lvl5pPr>
            <a:lvl6pPr lvl="5" algn="l">
              <a:lnSpc>
                <a:spcPct val="100000"/>
              </a:lnSpc>
              <a:spcBef>
                <a:spcPts val="0"/>
              </a:spcBef>
              <a:spcAft>
                <a:spcPts val="0"/>
              </a:spcAft>
              <a:buSzPts val="6100"/>
              <a:buNone/>
              <a:defRPr sz="6100"/>
            </a:lvl6pPr>
            <a:lvl7pPr lvl="6" algn="l">
              <a:lnSpc>
                <a:spcPct val="100000"/>
              </a:lnSpc>
              <a:spcBef>
                <a:spcPts val="0"/>
              </a:spcBef>
              <a:spcAft>
                <a:spcPts val="0"/>
              </a:spcAft>
              <a:buSzPts val="6100"/>
              <a:buNone/>
              <a:defRPr sz="6100"/>
            </a:lvl7pPr>
            <a:lvl8pPr lvl="7" algn="l">
              <a:lnSpc>
                <a:spcPct val="100000"/>
              </a:lnSpc>
              <a:spcBef>
                <a:spcPts val="0"/>
              </a:spcBef>
              <a:spcAft>
                <a:spcPts val="0"/>
              </a:spcAft>
              <a:buSzPts val="6100"/>
              <a:buNone/>
              <a:defRPr sz="6100"/>
            </a:lvl8pPr>
            <a:lvl9pPr lvl="8" algn="l">
              <a:lnSpc>
                <a:spcPct val="100000"/>
              </a:lnSpc>
              <a:spcBef>
                <a:spcPts val="0"/>
              </a:spcBef>
              <a:spcAft>
                <a:spcPts val="0"/>
              </a:spcAft>
              <a:buSzPts val="6100"/>
              <a:buNone/>
              <a:defRPr sz="6100"/>
            </a:lvl9pPr>
          </a:lstStyle>
          <a:p/>
        </p:txBody>
      </p:sp>
      <p:sp>
        <p:nvSpPr>
          <p:cNvPr id="48" name="Google Shape;48;p11"/>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9" name="Shape 49"/>
        <p:cNvGrpSpPr/>
        <p:nvPr/>
      </p:nvGrpSpPr>
      <p:grpSpPr>
        <a:xfrm>
          <a:off x="0" y="0"/>
          <a:ext cx="0" cy="0"/>
          <a:chOff x="0" y="0"/>
          <a:chExt cx="0" cy="0"/>
        </a:xfrm>
      </p:grpSpPr>
      <p:sp>
        <p:nvSpPr>
          <p:cNvPr id="50" name="Google Shape;50;p12"/>
          <p:cNvSpPr/>
          <p:nvPr/>
        </p:nvSpPr>
        <p:spPr>
          <a:xfrm>
            <a:off x="5346000" y="-184"/>
            <a:ext cx="5346000" cy="7560000"/>
          </a:xfrm>
          <a:prstGeom prst="rect">
            <a:avLst/>
          </a:prstGeom>
          <a:solidFill>
            <a:schemeClr val="lt2"/>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12"/>
          <p:cNvSpPr txBox="1"/>
          <p:nvPr>
            <p:ph type="title"/>
          </p:nvPr>
        </p:nvSpPr>
        <p:spPr>
          <a:xfrm>
            <a:off x="310447" y="1812541"/>
            <a:ext cx="4730100" cy="2178600"/>
          </a:xfrm>
          <a:prstGeom prst="rect">
            <a:avLst/>
          </a:prstGeom>
          <a:noFill/>
          <a:ln>
            <a:noFill/>
          </a:ln>
        </p:spPr>
        <p:txBody>
          <a:bodyPr anchorCtr="0" anchor="b" bIns="116050" lIns="116050" spcFirstLastPara="1" rIns="116050" wrap="square" tIns="116050">
            <a:normAutofit/>
          </a:bodyPr>
          <a:lstStyle>
            <a:lvl1pPr lvl="0" algn="ctr">
              <a:lnSpc>
                <a:spcPct val="100000"/>
              </a:lnSpc>
              <a:spcBef>
                <a:spcPts val="0"/>
              </a:spcBef>
              <a:spcAft>
                <a:spcPts val="0"/>
              </a:spcAft>
              <a:buSzPts val="5300"/>
              <a:buNone/>
              <a:defRPr sz="5300"/>
            </a:lvl1pPr>
            <a:lvl2pPr lvl="1" algn="ctr">
              <a:lnSpc>
                <a:spcPct val="100000"/>
              </a:lnSpc>
              <a:spcBef>
                <a:spcPts val="0"/>
              </a:spcBef>
              <a:spcAft>
                <a:spcPts val="0"/>
              </a:spcAft>
              <a:buSzPts val="5300"/>
              <a:buNone/>
              <a:defRPr sz="5300"/>
            </a:lvl2pPr>
            <a:lvl3pPr lvl="2" algn="ctr">
              <a:lnSpc>
                <a:spcPct val="100000"/>
              </a:lnSpc>
              <a:spcBef>
                <a:spcPts val="0"/>
              </a:spcBef>
              <a:spcAft>
                <a:spcPts val="0"/>
              </a:spcAft>
              <a:buSzPts val="5300"/>
              <a:buNone/>
              <a:defRPr sz="5300"/>
            </a:lvl3pPr>
            <a:lvl4pPr lvl="3" algn="ctr">
              <a:lnSpc>
                <a:spcPct val="100000"/>
              </a:lnSpc>
              <a:spcBef>
                <a:spcPts val="0"/>
              </a:spcBef>
              <a:spcAft>
                <a:spcPts val="0"/>
              </a:spcAft>
              <a:buSzPts val="5300"/>
              <a:buNone/>
              <a:defRPr sz="5300"/>
            </a:lvl4pPr>
            <a:lvl5pPr lvl="4" algn="ctr">
              <a:lnSpc>
                <a:spcPct val="100000"/>
              </a:lnSpc>
              <a:spcBef>
                <a:spcPts val="0"/>
              </a:spcBef>
              <a:spcAft>
                <a:spcPts val="0"/>
              </a:spcAft>
              <a:buSzPts val="5300"/>
              <a:buNone/>
              <a:defRPr sz="5300"/>
            </a:lvl5pPr>
            <a:lvl6pPr lvl="5" algn="ctr">
              <a:lnSpc>
                <a:spcPct val="100000"/>
              </a:lnSpc>
              <a:spcBef>
                <a:spcPts val="0"/>
              </a:spcBef>
              <a:spcAft>
                <a:spcPts val="0"/>
              </a:spcAft>
              <a:buSzPts val="5300"/>
              <a:buNone/>
              <a:defRPr sz="5300"/>
            </a:lvl6pPr>
            <a:lvl7pPr lvl="6" algn="ctr">
              <a:lnSpc>
                <a:spcPct val="100000"/>
              </a:lnSpc>
              <a:spcBef>
                <a:spcPts val="0"/>
              </a:spcBef>
              <a:spcAft>
                <a:spcPts val="0"/>
              </a:spcAft>
              <a:buSzPts val="5300"/>
              <a:buNone/>
              <a:defRPr sz="5300"/>
            </a:lvl7pPr>
            <a:lvl8pPr lvl="7" algn="ctr">
              <a:lnSpc>
                <a:spcPct val="100000"/>
              </a:lnSpc>
              <a:spcBef>
                <a:spcPts val="0"/>
              </a:spcBef>
              <a:spcAft>
                <a:spcPts val="0"/>
              </a:spcAft>
              <a:buSzPts val="5300"/>
              <a:buNone/>
              <a:defRPr sz="5300"/>
            </a:lvl8pPr>
            <a:lvl9pPr lvl="8" algn="ctr">
              <a:lnSpc>
                <a:spcPct val="100000"/>
              </a:lnSpc>
              <a:spcBef>
                <a:spcPts val="0"/>
              </a:spcBef>
              <a:spcAft>
                <a:spcPts val="0"/>
              </a:spcAft>
              <a:buSzPts val="5300"/>
              <a:buNone/>
              <a:defRPr sz="5300"/>
            </a:lvl9pPr>
          </a:lstStyle>
          <a:p/>
        </p:txBody>
      </p:sp>
      <p:sp>
        <p:nvSpPr>
          <p:cNvPr id="52" name="Google Shape;52;p12"/>
          <p:cNvSpPr txBox="1"/>
          <p:nvPr>
            <p:ph idx="1" type="subTitle"/>
          </p:nvPr>
        </p:nvSpPr>
        <p:spPr>
          <a:xfrm>
            <a:off x="310447" y="4120005"/>
            <a:ext cx="4730100" cy="1815300"/>
          </a:xfrm>
          <a:prstGeom prst="rect">
            <a:avLst/>
          </a:prstGeom>
          <a:noFill/>
          <a:ln>
            <a:noFill/>
          </a:ln>
        </p:spPr>
        <p:txBody>
          <a:bodyPr anchorCtr="0" anchor="t" bIns="116050" lIns="116050" spcFirstLastPara="1" rIns="116050" wrap="square" tIns="116050">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53" name="Google Shape;53;p12"/>
          <p:cNvSpPr txBox="1"/>
          <p:nvPr>
            <p:ph idx="2" type="body"/>
          </p:nvPr>
        </p:nvSpPr>
        <p:spPr>
          <a:xfrm>
            <a:off x="5775715" y="1064257"/>
            <a:ext cx="4486500" cy="5431200"/>
          </a:xfrm>
          <a:prstGeom prst="rect">
            <a:avLst/>
          </a:prstGeom>
          <a:noFill/>
          <a:ln>
            <a:noFill/>
          </a:ln>
        </p:spPr>
        <p:txBody>
          <a:bodyPr anchorCtr="0" anchor="ctr" bIns="116050" lIns="116050" spcFirstLastPara="1" rIns="116050" wrap="square" tIns="116050">
            <a:normAutofit/>
          </a:bodyPr>
          <a:lstStyle>
            <a:lvl1pPr indent="-374650" lvl="0" marL="457200" algn="l">
              <a:lnSpc>
                <a:spcPct val="115000"/>
              </a:lnSpc>
              <a:spcBef>
                <a:spcPts val="0"/>
              </a:spcBef>
              <a:spcAft>
                <a:spcPts val="0"/>
              </a:spcAft>
              <a:buSzPts val="2300"/>
              <a:buChar char="●"/>
              <a:defRPr/>
            </a:lvl1pPr>
            <a:lvl2pPr indent="-342900" lvl="1" marL="914400" algn="l">
              <a:lnSpc>
                <a:spcPct val="115000"/>
              </a:lnSpc>
              <a:spcBef>
                <a:spcPts val="0"/>
              </a:spcBef>
              <a:spcAft>
                <a:spcPts val="0"/>
              </a:spcAft>
              <a:buSzPts val="1800"/>
              <a:buChar char="○"/>
              <a:defRPr/>
            </a:lvl2pPr>
            <a:lvl3pPr indent="-342900" lvl="2" marL="1371600" algn="l">
              <a:lnSpc>
                <a:spcPct val="115000"/>
              </a:lnSpc>
              <a:spcBef>
                <a:spcPts val="0"/>
              </a:spcBef>
              <a:spcAft>
                <a:spcPts val="0"/>
              </a:spcAft>
              <a:buSzPts val="1800"/>
              <a:buChar char="■"/>
              <a:defRPr/>
            </a:lvl3pPr>
            <a:lvl4pPr indent="-342900" lvl="3" marL="1828800" algn="l">
              <a:lnSpc>
                <a:spcPct val="115000"/>
              </a:lnSpc>
              <a:spcBef>
                <a:spcPts val="0"/>
              </a:spcBef>
              <a:spcAft>
                <a:spcPts val="0"/>
              </a:spcAft>
              <a:buSzPts val="1800"/>
              <a:buChar char="●"/>
              <a:defRPr/>
            </a:lvl4pPr>
            <a:lvl5pPr indent="-342900" lvl="4" marL="2286000" algn="l">
              <a:lnSpc>
                <a:spcPct val="115000"/>
              </a:lnSpc>
              <a:spcBef>
                <a:spcPts val="0"/>
              </a:spcBef>
              <a:spcAft>
                <a:spcPts val="0"/>
              </a:spcAft>
              <a:buSzPts val="1800"/>
              <a:buChar char="○"/>
              <a:defRPr/>
            </a:lvl5pPr>
            <a:lvl6pPr indent="-342900" lvl="5" marL="2743200" algn="l">
              <a:lnSpc>
                <a:spcPct val="115000"/>
              </a:lnSpc>
              <a:spcBef>
                <a:spcPts val="0"/>
              </a:spcBef>
              <a:spcAft>
                <a:spcPts val="0"/>
              </a:spcAft>
              <a:buSzPts val="1800"/>
              <a:buChar char="■"/>
              <a:defRPr/>
            </a:lvl6pPr>
            <a:lvl7pPr indent="-342900" lvl="6" marL="3200400" algn="l">
              <a:lnSpc>
                <a:spcPct val="115000"/>
              </a:lnSpc>
              <a:spcBef>
                <a:spcPts val="0"/>
              </a:spcBef>
              <a:spcAft>
                <a:spcPts val="0"/>
              </a:spcAft>
              <a:buSzPts val="1800"/>
              <a:buChar char="●"/>
              <a:defRPr/>
            </a:lvl7pPr>
            <a:lvl8pPr indent="-342900" lvl="7" marL="3657600" algn="l">
              <a:lnSpc>
                <a:spcPct val="115000"/>
              </a:lnSpc>
              <a:spcBef>
                <a:spcPts val="0"/>
              </a:spcBef>
              <a:spcAft>
                <a:spcPts val="0"/>
              </a:spcAft>
              <a:buSzPts val="1800"/>
              <a:buChar char="○"/>
              <a:defRPr/>
            </a:lvl8pPr>
            <a:lvl9pPr indent="-342900" lvl="8" marL="4114800" algn="l">
              <a:lnSpc>
                <a:spcPct val="115000"/>
              </a:lnSpc>
              <a:spcBef>
                <a:spcPts val="0"/>
              </a:spcBef>
              <a:spcAft>
                <a:spcPts val="0"/>
              </a:spcAft>
              <a:buSzPts val="1800"/>
              <a:buChar char="■"/>
              <a:defRPr/>
            </a:lvl9pPr>
          </a:lstStyle>
          <a:p/>
        </p:txBody>
      </p:sp>
      <p:sp>
        <p:nvSpPr>
          <p:cNvPr id="54" name="Google Shape;54;p12"/>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4" showMasterSp="0">
  <p:cSld name="OBJECT_6">
    <p:bg>
      <p:bgPr>
        <a:solidFill>
          <a:schemeClr val="lt1"/>
        </a:solidFill>
      </p:bgPr>
    </p:bg>
    <p:spTree>
      <p:nvGrpSpPr>
        <p:cNvPr id="55" name="Shape 55"/>
        <p:cNvGrpSpPr/>
        <p:nvPr/>
      </p:nvGrpSpPr>
      <p:grpSpPr>
        <a:xfrm>
          <a:off x="0" y="0"/>
          <a:ext cx="0" cy="0"/>
          <a:chOff x="0" y="0"/>
          <a:chExt cx="0" cy="0"/>
        </a:xfrm>
      </p:grpSpPr>
      <p:sp>
        <p:nvSpPr>
          <p:cNvPr id="56" name="Google Shape;56;p13"/>
          <p:cNvSpPr/>
          <p:nvPr/>
        </p:nvSpPr>
        <p:spPr>
          <a:xfrm>
            <a:off x="4177054" y="7196396"/>
            <a:ext cx="6514465" cy="361315"/>
          </a:xfrm>
          <a:custGeom>
            <a:rect b="b" l="l" r="r" t="t"/>
            <a:pathLst>
              <a:path extrusionOk="0" h="361315" w="6514465">
                <a:moveTo>
                  <a:pt x="6514401" y="0"/>
                </a:moveTo>
                <a:lnTo>
                  <a:pt x="0" y="0"/>
                </a:lnTo>
                <a:lnTo>
                  <a:pt x="0" y="360895"/>
                </a:lnTo>
                <a:lnTo>
                  <a:pt x="6514401" y="360895"/>
                </a:lnTo>
                <a:lnTo>
                  <a:pt x="6514401" y="0"/>
                </a:lnTo>
                <a:close/>
              </a:path>
            </a:pathLst>
          </a:custGeom>
          <a:solidFill>
            <a:srgbClr val="43434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 name="Google Shape;57;p13"/>
          <p:cNvSpPr/>
          <p:nvPr/>
        </p:nvSpPr>
        <p:spPr>
          <a:xfrm>
            <a:off x="0" y="7196396"/>
            <a:ext cx="4177665" cy="361315"/>
          </a:xfrm>
          <a:custGeom>
            <a:rect b="b" l="l" r="r" t="t"/>
            <a:pathLst>
              <a:path extrusionOk="0" h="361315" w="4177665">
                <a:moveTo>
                  <a:pt x="4177601" y="0"/>
                </a:moveTo>
                <a:lnTo>
                  <a:pt x="0" y="0"/>
                </a:lnTo>
                <a:lnTo>
                  <a:pt x="0" y="360895"/>
                </a:lnTo>
                <a:lnTo>
                  <a:pt x="4177601" y="360895"/>
                </a:lnTo>
                <a:lnTo>
                  <a:pt x="4177601" y="0"/>
                </a:lnTo>
                <a:close/>
              </a:path>
            </a:pathLst>
          </a:custGeom>
          <a:solidFill>
            <a:srgbClr val="999999"/>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8" name="Google Shape;58;p13"/>
          <p:cNvSpPr txBox="1"/>
          <p:nvPr>
            <p:ph type="title"/>
          </p:nvPr>
        </p:nvSpPr>
        <p:spPr>
          <a:xfrm>
            <a:off x="3493677" y="3258268"/>
            <a:ext cx="3704400" cy="6042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3600"/>
              <a:buNone/>
              <a:defRPr b="1" i="0" sz="3800">
                <a:latin typeface="Caveat"/>
                <a:ea typeface="Caveat"/>
                <a:cs typeface="Caveat"/>
                <a:sym typeface="Caveat"/>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59" name="Google Shape;59;p13"/>
          <p:cNvSpPr txBox="1"/>
          <p:nvPr>
            <p:ph idx="1" type="body"/>
          </p:nvPr>
        </p:nvSpPr>
        <p:spPr>
          <a:xfrm>
            <a:off x="534600" y="2300225"/>
            <a:ext cx="9622800" cy="4428300"/>
          </a:xfrm>
          <a:prstGeom prst="rect">
            <a:avLst/>
          </a:prstGeom>
          <a:noFill/>
          <a:ln>
            <a:noFill/>
          </a:ln>
        </p:spPr>
        <p:txBody>
          <a:bodyPr anchorCtr="0" anchor="t" bIns="0" lIns="0" spcFirstLastPara="1" rIns="0" wrap="square" tIns="0">
            <a:spAutoFit/>
          </a:bodyPr>
          <a:lstStyle>
            <a:lvl1pPr indent="-228600" lvl="0" marL="457200" algn="l">
              <a:lnSpc>
                <a:spcPct val="115000"/>
              </a:lnSpc>
              <a:spcBef>
                <a:spcPts val="0"/>
              </a:spcBef>
              <a:spcAft>
                <a:spcPts val="0"/>
              </a:spcAft>
              <a:buClr>
                <a:schemeClr val="dk1"/>
              </a:buClr>
              <a:buSzPts val="2300"/>
              <a:buNone/>
              <a:defRPr>
                <a:solidFill>
                  <a:schemeClr val="dk1"/>
                </a:solidFill>
              </a:defRPr>
            </a:lvl1pPr>
            <a:lvl2pPr indent="-228600" lvl="1" marL="914400" algn="l">
              <a:lnSpc>
                <a:spcPct val="115000"/>
              </a:lnSpc>
              <a:spcBef>
                <a:spcPts val="1500"/>
              </a:spcBef>
              <a:spcAft>
                <a:spcPts val="0"/>
              </a:spcAft>
              <a:buClr>
                <a:schemeClr val="dk1"/>
              </a:buClr>
              <a:buSzPts val="1800"/>
              <a:buNone/>
              <a:defRPr>
                <a:solidFill>
                  <a:schemeClr val="dk1"/>
                </a:solidFill>
              </a:defRPr>
            </a:lvl2pPr>
            <a:lvl3pPr indent="-228600" lvl="2" marL="1371600" algn="l">
              <a:lnSpc>
                <a:spcPct val="115000"/>
              </a:lnSpc>
              <a:spcBef>
                <a:spcPts val="1500"/>
              </a:spcBef>
              <a:spcAft>
                <a:spcPts val="0"/>
              </a:spcAft>
              <a:buClr>
                <a:schemeClr val="dk1"/>
              </a:buClr>
              <a:buSzPts val="1800"/>
              <a:buNone/>
              <a:defRPr>
                <a:solidFill>
                  <a:schemeClr val="dk1"/>
                </a:solidFill>
              </a:defRPr>
            </a:lvl3pPr>
            <a:lvl4pPr indent="-228600" lvl="3" marL="1828800" algn="l">
              <a:lnSpc>
                <a:spcPct val="115000"/>
              </a:lnSpc>
              <a:spcBef>
                <a:spcPts val="1500"/>
              </a:spcBef>
              <a:spcAft>
                <a:spcPts val="0"/>
              </a:spcAft>
              <a:buClr>
                <a:schemeClr val="dk1"/>
              </a:buClr>
              <a:buSzPts val="1800"/>
              <a:buNone/>
              <a:defRPr>
                <a:solidFill>
                  <a:schemeClr val="dk1"/>
                </a:solidFill>
              </a:defRPr>
            </a:lvl4pPr>
            <a:lvl5pPr indent="-228600" lvl="4" marL="2286000" algn="l">
              <a:lnSpc>
                <a:spcPct val="115000"/>
              </a:lnSpc>
              <a:spcBef>
                <a:spcPts val="1500"/>
              </a:spcBef>
              <a:spcAft>
                <a:spcPts val="0"/>
              </a:spcAft>
              <a:buClr>
                <a:schemeClr val="dk1"/>
              </a:buClr>
              <a:buSzPts val="1800"/>
              <a:buNone/>
              <a:defRPr>
                <a:solidFill>
                  <a:schemeClr val="dk1"/>
                </a:solidFill>
              </a:defRPr>
            </a:lvl5pPr>
            <a:lvl6pPr indent="-228600" lvl="5" marL="2743200" algn="l">
              <a:lnSpc>
                <a:spcPct val="115000"/>
              </a:lnSpc>
              <a:spcBef>
                <a:spcPts val="1500"/>
              </a:spcBef>
              <a:spcAft>
                <a:spcPts val="0"/>
              </a:spcAft>
              <a:buClr>
                <a:schemeClr val="dk1"/>
              </a:buClr>
              <a:buSzPts val="1800"/>
              <a:buNone/>
              <a:defRPr>
                <a:solidFill>
                  <a:schemeClr val="dk1"/>
                </a:solidFill>
              </a:defRPr>
            </a:lvl6pPr>
            <a:lvl7pPr indent="-228600" lvl="6" marL="3200400" algn="l">
              <a:lnSpc>
                <a:spcPct val="115000"/>
              </a:lnSpc>
              <a:spcBef>
                <a:spcPts val="1500"/>
              </a:spcBef>
              <a:spcAft>
                <a:spcPts val="0"/>
              </a:spcAft>
              <a:buClr>
                <a:schemeClr val="dk1"/>
              </a:buClr>
              <a:buSzPts val="1800"/>
              <a:buNone/>
              <a:defRPr>
                <a:solidFill>
                  <a:schemeClr val="dk1"/>
                </a:solidFill>
              </a:defRPr>
            </a:lvl7pPr>
            <a:lvl8pPr indent="-228600" lvl="7" marL="3657600" algn="l">
              <a:lnSpc>
                <a:spcPct val="115000"/>
              </a:lnSpc>
              <a:spcBef>
                <a:spcPts val="1500"/>
              </a:spcBef>
              <a:spcAft>
                <a:spcPts val="0"/>
              </a:spcAft>
              <a:buClr>
                <a:schemeClr val="dk1"/>
              </a:buClr>
              <a:buSzPts val="1800"/>
              <a:buNone/>
              <a:defRPr>
                <a:solidFill>
                  <a:schemeClr val="dk1"/>
                </a:solidFill>
              </a:defRPr>
            </a:lvl8pPr>
            <a:lvl9pPr indent="-228600" lvl="8" marL="4114800" algn="l">
              <a:lnSpc>
                <a:spcPct val="115000"/>
              </a:lnSpc>
              <a:spcBef>
                <a:spcPts val="1500"/>
              </a:spcBef>
              <a:spcAft>
                <a:spcPts val="1500"/>
              </a:spcAft>
              <a:buClr>
                <a:schemeClr val="dk1"/>
              </a:buClr>
              <a:buSzPts val="1800"/>
              <a:buNone/>
              <a:defRPr>
                <a:solidFill>
                  <a:schemeClr val="dk1"/>
                </a:solidFill>
              </a:defRPr>
            </a:lvl9pPr>
          </a:lstStyle>
          <a:p/>
        </p:txBody>
      </p:sp>
      <p:sp>
        <p:nvSpPr>
          <p:cNvPr id="60" name="Google Shape;60;p13"/>
          <p:cNvSpPr txBox="1"/>
          <p:nvPr>
            <p:ph idx="11" type="ftr"/>
          </p:nvPr>
        </p:nvSpPr>
        <p:spPr>
          <a:xfrm>
            <a:off x="1400717" y="7259704"/>
            <a:ext cx="1317300" cy="2082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Lato"/>
                <a:ea typeface="Lato"/>
                <a:cs typeface="Lato"/>
                <a:sym typeface="Lato"/>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1" name="Google Shape;61;p13"/>
          <p:cNvSpPr txBox="1"/>
          <p:nvPr>
            <p:ph idx="10" type="dt"/>
          </p:nvPr>
        </p:nvSpPr>
        <p:spPr>
          <a:xfrm>
            <a:off x="534600" y="7030799"/>
            <a:ext cx="2459100" cy="3780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2" name="Google Shape;62;p13"/>
          <p:cNvSpPr txBox="1"/>
          <p:nvPr>
            <p:ph idx="12" type="sldNum"/>
          </p:nvPr>
        </p:nvSpPr>
        <p:spPr>
          <a:xfrm>
            <a:off x="5287713" y="7259704"/>
            <a:ext cx="165000" cy="184800"/>
          </a:xfrm>
          <a:prstGeom prst="rect">
            <a:avLst/>
          </a:prstGeom>
          <a:noFill/>
          <a:ln>
            <a:noFill/>
          </a:ln>
        </p:spPr>
        <p:txBody>
          <a:bodyPr anchorCtr="0" anchor="t" bIns="0" lIns="0" spcFirstLastPara="1" rIns="0" wrap="square" tIns="0">
            <a:spAutoFit/>
          </a:bodyPr>
          <a:lstStyle>
            <a:lvl1pPr indent="0" lvl="0"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1pPr>
            <a:lvl2pPr indent="0" lvl="1"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2pPr>
            <a:lvl3pPr indent="0" lvl="2"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3pPr>
            <a:lvl4pPr indent="0" lvl="3"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4pPr>
            <a:lvl5pPr indent="0" lvl="4"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5pPr>
            <a:lvl6pPr indent="0" lvl="5"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6pPr>
            <a:lvl7pPr indent="0" lvl="6"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7pPr>
            <a:lvl8pPr indent="0" lvl="7"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8pPr>
            <a:lvl9pPr indent="0" lvl="8" marL="3810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Lato"/>
                <a:ea typeface="Lato"/>
                <a:cs typeface="Lato"/>
                <a:sym typeface="Lato"/>
              </a:defRPr>
            </a:lvl9pPr>
          </a:lstStyle>
          <a:p>
            <a:pPr indent="0" lvl="0" marL="38100" rtl="0" algn="l">
              <a:spcBef>
                <a:spcPts val="0"/>
              </a:spcBef>
              <a:spcAft>
                <a:spcPts val="0"/>
              </a:spcAft>
              <a:buNone/>
            </a:pPr>
            <a:fld id="{00000000-1234-1234-1234-123412341234}" type="slidenum">
              <a:rPr lang="en-GB"/>
              <a:t>‹#›</a:t>
            </a:fld>
            <a:endParaRPr b="1" sz="11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15" name="Google Shape;15;p3"/>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algn="l">
              <a:lnSpc>
                <a:spcPct val="115000"/>
              </a:lnSpc>
              <a:spcBef>
                <a:spcPts val="0"/>
              </a:spcBef>
              <a:spcAft>
                <a:spcPts val="0"/>
              </a:spcAft>
              <a:buSzPts val="2300"/>
              <a:buChar char="●"/>
              <a:defRPr/>
            </a:lvl1pPr>
            <a:lvl2pPr indent="-342900" lvl="1" marL="914400" algn="l">
              <a:lnSpc>
                <a:spcPct val="115000"/>
              </a:lnSpc>
              <a:spcBef>
                <a:spcPts val="0"/>
              </a:spcBef>
              <a:spcAft>
                <a:spcPts val="0"/>
              </a:spcAft>
              <a:buSzPts val="1800"/>
              <a:buChar char="○"/>
              <a:defRPr/>
            </a:lvl2pPr>
            <a:lvl3pPr indent="-342900" lvl="2" marL="1371600" algn="l">
              <a:lnSpc>
                <a:spcPct val="115000"/>
              </a:lnSpc>
              <a:spcBef>
                <a:spcPts val="0"/>
              </a:spcBef>
              <a:spcAft>
                <a:spcPts val="0"/>
              </a:spcAft>
              <a:buSzPts val="1800"/>
              <a:buChar char="■"/>
              <a:defRPr/>
            </a:lvl3pPr>
            <a:lvl4pPr indent="-342900" lvl="3" marL="1828800" algn="l">
              <a:lnSpc>
                <a:spcPct val="115000"/>
              </a:lnSpc>
              <a:spcBef>
                <a:spcPts val="0"/>
              </a:spcBef>
              <a:spcAft>
                <a:spcPts val="0"/>
              </a:spcAft>
              <a:buSzPts val="1800"/>
              <a:buChar char="●"/>
              <a:defRPr/>
            </a:lvl4pPr>
            <a:lvl5pPr indent="-342900" lvl="4" marL="2286000" algn="l">
              <a:lnSpc>
                <a:spcPct val="115000"/>
              </a:lnSpc>
              <a:spcBef>
                <a:spcPts val="0"/>
              </a:spcBef>
              <a:spcAft>
                <a:spcPts val="0"/>
              </a:spcAft>
              <a:buSzPts val="1800"/>
              <a:buChar char="○"/>
              <a:defRPr/>
            </a:lvl5pPr>
            <a:lvl6pPr indent="-342900" lvl="5" marL="2743200" algn="l">
              <a:lnSpc>
                <a:spcPct val="115000"/>
              </a:lnSpc>
              <a:spcBef>
                <a:spcPts val="0"/>
              </a:spcBef>
              <a:spcAft>
                <a:spcPts val="0"/>
              </a:spcAft>
              <a:buSzPts val="1800"/>
              <a:buChar char="■"/>
              <a:defRPr/>
            </a:lvl6pPr>
            <a:lvl7pPr indent="-342900" lvl="6" marL="3200400" algn="l">
              <a:lnSpc>
                <a:spcPct val="115000"/>
              </a:lnSpc>
              <a:spcBef>
                <a:spcPts val="0"/>
              </a:spcBef>
              <a:spcAft>
                <a:spcPts val="0"/>
              </a:spcAft>
              <a:buSzPts val="1800"/>
              <a:buChar char="●"/>
              <a:defRPr/>
            </a:lvl7pPr>
            <a:lvl8pPr indent="-342900" lvl="7" marL="3657600" algn="l">
              <a:lnSpc>
                <a:spcPct val="115000"/>
              </a:lnSpc>
              <a:spcBef>
                <a:spcPts val="0"/>
              </a:spcBef>
              <a:spcAft>
                <a:spcPts val="0"/>
              </a:spcAft>
              <a:buSzPts val="1800"/>
              <a:buChar char="○"/>
              <a:defRPr/>
            </a:lvl8pPr>
            <a:lvl9pPr indent="-342900" lvl="8" marL="4114800" algn="l">
              <a:lnSpc>
                <a:spcPct val="115000"/>
              </a:lnSpc>
              <a:spcBef>
                <a:spcPts val="0"/>
              </a:spcBef>
              <a:spcAft>
                <a:spcPts val="0"/>
              </a:spcAft>
              <a:buSzPts val="1800"/>
              <a:buChar char="■"/>
              <a:defRPr/>
            </a:lvl9pPr>
          </a:lstStyle>
          <a:p/>
        </p:txBody>
      </p:sp>
      <p:sp>
        <p:nvSpPr>
          <p:cNvPr id="16" name="Google Shape;16;p3"/>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4"/>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
        <p:nvSpPr>
          <p:cNvPr id="19" name="Google Shape;19;p4"/>
          <p:cNvSpPr txBox="1"/>
          <p:nvPr/>
        </p:nvSpPr>
        <p:spPr>
          <a:xfrm>
            <a:off x="3846000" y="7109375"/>
            <a:ext cx="3000000" cy="3231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0"/>
              </a:spcBef>
              <a:spcAft>
                <a:spcPts val="1500"/>
              </a:spcAft>
              <a:buClr>
                <a:srgbClr val="000000"/>
              </a:buClr>
              <a:buSzPts val="900"/>
              <a:buFont typeface="Arial"/>
              <a:buNone/>
            </a:pPr>
            <a:r>
              <a:rPr b="1" i="0" lang="en-GB" sz="900" u="none" cap="none" strike="noStrike">
                <a:solidFill>
                  <a:srgbClr val="666666"/>
                </a:solidFill>
                <a:latin typeface="Lato"/>
                <a:ea typeface="Lato"/>
                <a:cs typeface="Lato"/>
                <a:sym typeface="Lato"/>
              </a:rPr>
              <a:t>Progression of skills and knowledge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ditable title">
  <p:cSld name="CUSTOM_3_2">
    <p:spTree>
      <p:nvGrpSpPr>
        <p:cNvPr id="20" name="Shape 20"/>
        <p:cNvGrpSpPr/>
        <p:nvPr/>
      </p:nvGrpSpPr>
      <p:grpSpPr>
        <a:xfrm>
          <a:off x="0" y="0"/>
          <a:ext cx="0" cy="0"/>
          <a:chOff x="0" y="0"/>
          <a:chExt cx="0" cy="0"/>
        </a:xfrm>
      </p:grpSpPr>
      <p:sp>
        <p:nvSpPr>
          <p:cNvPr id="21" name="Google Shape;21;p5"/>
          <p:cNvSpPr txBox="1"/>
          <p:nvPr>
            <p:ph idx="1" type="subTitle"/>
          </p:nvPr>
        </p:nvSpPr>
        <p:spPr>
          <a:xfrm>
            <a:off x="0" y="-12650"/>
            <a:ext cx="5287800" cy="489900"/>
          </a:xfrm>
          <a:prstGeom prst="rect">
            <a:avLst/>
          </a:prstGeom>
          <a:solidFill>
            <a:schemeClr val="lt1"/>
          </a:solidFill>
          <a:ln>
            <a:noFill/>
          </a:ln>
        </p:spPr>
        <p:txBody>
          <a:bodyPr anchorCtr="0" anchor="t" bIns="116050" lIns="116050" spcFirstLastPara="1" rIns="116050" wrap="square" tIns="116050">
            <a:normAutofit/>
          </a:bodyPr>
          <a:lstStyle>
            <a:lvl1pPr lvl="0" algn="ctr">
              <a:lnSpc>
                <a:spcPct val="115000"/>
              </a:lnSpc>
              <a:spcBef>
                <a:spcPts val="0"/>
              </a:spcBef>
              <a:spcAft>
                <a:spcPts val="0"/>
              </a:spcAft>
              <a:buClr>
                <a:schemeClr val="dk1"/>
              </a:buClr>
              <a:buSzPts val="2500"/>
              <a:buFont typeface="Caveat"/>
              <a:buNone/>
              <a:defRPr b="1" sz="2500">
                <a:solidFill>
                  <a:schemeClr val="dk1"/>
                </a:solidFill>
                <a:latin typeface="Caveat"/>
                <a:ea typeface="Caveat"/>
                <a:cs typeface="Caveat"/>
                <a:sym typeface="Caveat"/>
              </a:defRPr>
            </a:lvl1pPr>
            <a:lvl2pPr lvl="1" algn="l">
              <a:lnSpc>
                <a:spcPct val="115000"/>
              </a:lnSpc>
              <a:spcBef>
                <a:spcPts val="0"/>
              </a:spcBef>
              <a:spcAft>
                <a:spcPts val="0"/>
              </a:spcAft>
              <a:buSzPts val="1800"/>
              <a:buNone/>
              <a:defRPr/>
            </a:lvl2pPr>
            <a:lvl3pPr lvl="2" algn="l">
              <a:lnSpc>
                <a:spcPct val="115000"/>
              </a:lnSpc>
              <a:spcBef>
                <a:spcPts val="0"/>
              </a:spcBef>
              <a:spcAft>
                <a:spcPts val="0"/>
              </a:spcAft>
              <a:buSzPts val="1800"/>
              <a:buNone/>
              <a:defRPr/>
            </a:lvl3pPr>
            <a:lvl4pPr lvl="3" algn="l">
              <a:lnSpc>
                <a:spcPct val="115000"/>
              </a:lnSpc>
              <a:spcBef>
                <a:spcPts val="0"/>
              </a:spcBef>
              <a:spcAft>
                <a:spcPts val="0"/>
              </a:spcAft>
              <a:buSzPts val="1800"/>
              <a:buNone/>
              <a:defRPr/>
            </a:lvl4pPr>
            <a:lvl5pPr lvl="4" algn="l">
              <a:lnSpc>
                <a:spcPct val="115000"/>
              </a:lnSpc>
              <a:spcBef>
                <a:spcPts val="0"/>
              </a:spcBef>
              <a:spcAft>
                <a:spcPts val="0"/>
              </a:spcAft>
              <a:buSzPts val="1800"/>
              <a:buNone/>
              <a:defRPr/>
            </a:lvl5pPr>
            <a:lvl6pPr lvl="5" algn="l">
              <a:lnSpc>
                <a:spcPct val="115000"/>
              </a:lnSpc>
              <a:spcBef>
                <a:spcPts val="0"/>
              </a:spcBef>
              <a:spcAft>
                <a:spcPts val="0"/>
              </a:spcAft>
              <a:buSzPts val="1800"/>
              <a:buNone/>
              <a:defRPr/>
            </a:lvl6pPr>
            <a:lvl7pPr lvl="6" algn="l">
              <a:lnSpc>
                <a:spcPct val="115000"/>
              </a:lnSpc>
              <a:spcBef>
                <a:spcPts val="0"/>
              </a:spcBef>
              <a:spcAft>
                <a:spcPts val="0"/>
              </a:spcAft>
              <a:buSzPts val="1800"/>
              <a:buNone/>
              <a:defRPr/>
            </a:lvl7pPr>
            <a:lvl8pPr lvl="7" algn="l">
              <a:lnSpc>
                <a:spcPct val="115000"/>
              </a:lnSpc>
              <a:spcBef>
                <a:spcPts val="0"/>
              </a:spcBef>
              <a:spcAft>
                <a:spcPts val="0"/>
              </a:spcAft>
              <a:buSzPts val="1800"/>
              <a:buNone/>
              <a:defRPr/>
            </a:lvl8pPr>
            <a:lvl9pPr lvl="8" algn="l">
              <a:lnSpc>
                <a:spcPct val="115000"/>
              </a:lnSpc>
              <a:spcBef>
                <a:spcPts val="0"/>
              </a:spcBef>
              <a:spcAft>
                <a:spcPts val="0"/>
              </a:spcAft>
              <a:buSzPts val="1800"/>
              <a:buNone/>
              <a:defRPr/>
            </a:lvl9pPr>
          </a:lstStyle>
          <a:p/>
        </p:txBody>
      </p:sp>
      <p:graphicFrame>
        <p:nvGraphicFramePr>
          <p:cNvPr id="22" name="Google Shape;22;p5"/>
          <p:cNvGraphicFramePr/>
          <p:nvPr/>
        </p:nvGraphicFramePr>
        <p:xfrm>
          <a:off x="0" y="4"/>
          <a:ext cx="3000000" cy="3000000"/>
        </p:xfrm>
        <a:graphic>
          <a:graphicData uri="http://schemas.openxmlformats.org/drawingml/2006/table">
            <a:tbl>
              <a:tblPr>
                <a:noFill/>
                <a:tableStyleId>{8CF613F7-0667-4837-8D3B-C33BC3D72D3F}</a:tableStyleId>
              </a:tblPr>
              <a:tblGrid>
                <a:gridCol w="5287725"/>
                <a:gridCol w="1840275"/>
                <a:gridCol w="3564000"/>
              </a:tblGrid>
              <a:tr h="489800">
                <a:tc>
                  <a:txBody>
                    <a:bodyPr/>
                    <a:lstStyle/>
                    <a:p>
                      <a:pPr indent="0" lvl="0" marL="0" marR="0" rtl="0" algn="ctr">
                        <a:lnSpc>
                          <a:spcPct val="100000"/>
                        </a:lnSpc>
                        <a:spcBef>
                          <a:spcPts val="0"/>
                        </a:spcBef>
                        <a:spcAft>
                          <a:spcPts val="0"/>
                        </a:spcAft>
                        <a:buClr>
                          <a:srgbClr val="000000"/>
                        </a:buClr>
                        <a:buSzPts val="1600"/>
                        <a:buFont typeface="Arial"/>
                        <a:buNone/>
                      </a:pPr>
                      <a:r>
                        <a:t/>
                      </a:r>
                      <a:endParaRPr b="1" sz="1600" u="none" cap="none" strike="noStrike"/>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gridSpan="2">
                  <a:txBody>
                    <a:bodyPr/>
                    <a:lstStyle/>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FFFFFF"/>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0000"/>
                    </a:solidFill>
                  </a:tcPr>
                </a:tc>
                <a:tc hMerge="1"/>
              </a:tr>
            </a:tbl>
          </a:graphicData>
        </a:graphic>
      </p:graphicFrame>
      <p:sp>
        <p:nvSpPr>
          <p:cNvPr id="23" name="Google Shape;23;p5"/>
          <p:cNvSpPr txBox="1"/>
          <p:nvPr>
            <p:ph idx="2" type="subTitle"/>
          </p:nvPr>
        </p:nvSpPr>
        <p:spPr>
          <a:xfrm>
            <a:off x="5287725" y="-50"/>
            <a:ext cx="5395500" cy="489900"/>
          </a:xfrm>
          <a:prstGeom prst="rect">
            <a:avLst/>
          </a:prstGeom>
          <a:solidFill>
            <a:srgbClr val="000000"/>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a:bodyPr>
          <a:lstStyle>
            <a:lvl1pPr lvl="0" algn="ctr">
              <a:lnSpc>
                <a:spcPct val="115000"/>
              </a:lnSpc>
              <a:spcBef>
                <a:spcPts val="0"/>
              </a:spcBef>
              <a:spcAft>
                <a:spcPts val="0"/>
              </a:spcAft>
              <a:buClr>
                <a:schemeClr val="lt1"/>
              </a:buClr>
              <a:buSzPts val="1800"/>
              <a:buNone/>
              <a:defRPr b="1" sz="1800">
                <a:solidFill>
                  <a:schemeClr val="lt1"/>
                </a:solidFill>
              </a:defRPr>
            </a:lvl1pPr>
            <a:lvl2pPr lvl="1" algn="l">
              <a:lnSpc>
                <a:spcPct val="115000"/>
              </a:lnSpc>
              <a:spcBef>
                <a:spcPts val="0"/>
              </a:spcBef>
              <a:spcAft>
                <a:spcPts val="0"/>
              </a:spcAft>
              <a:buSzPts val="1800"/>
              <a:buNone/>
              <a:defRPr/>
            </a:lvl2pPr>
            <a:lvl3pPr lvl="2" algn="l">
              <a:lnSpc>
                <a:spcPct val="115000"/>
              </a:lnSpc>
              <a:spcBef>
                <a:spcPts val="0"/>
              </a:spcBef>
              <a:spcAft>
                <a:spcPts val="0"/>
              </a:spcAft>
              <a:buSzPts val="1800"/>
              <a:buNone/>
              <a:defRPr/>
            </a:lvl3pPr>
            <a:lvl4pPr lvl="3" algn="l">
              <a:lnSpc>
                <a:spcPct val="115000"/>
              </a:lnSpc>
              <a:spcBef>
                <a:spcPts val="0"/>
              </a:spcBef>
              <a:spcAft>
                <a:spcPts val="0"/>
              </a:spcAft>
              <a:buSzPts val="1800"/>
              <a:buNone/>
              <a:defRPr/>
            </a:lvl4pPr>
            <a:lvl5pPr lvl="4" algn="l">
              <a:lnSpc>
                <a:spcPct val="115000"/>
              </a:lnSpc>
              <a:spcBef>
                <a:spcPts val="0"/>
              </a:spcBef>
              <a:spcAft>
                <a:spcPts val="0"/>
              </a:spcAft>
              <a:buSzPts val="1800"/>
              <a:buNone/>
              <a:defRPr/>
            </a:lvl5pPr>
            <a:lvl6pPr lvl="5" algn="l">
              <a:lnSpc>
                <a:spcPct val="115000"/>
              </a:lnSpc>
              <a:spcBef>
                <a:spcPts val="0"/>
              </a:spcBef>
              <a:spcAft>
                <a:spcPts val="0"/>
              </a:spcAft>
              <a:buSzPts val="1800"/>
              <a:buNone/>
              <a:defRPr/>
            </a:lvl6pPr>
            <a:lvl7pPr lvl="6" algn="l">
              <a:lnSpc>
                <a:spcPct val="115000"/>
              </a:lnSpc>
              <a:spcBef>
                <a:spcPts val="0"/>
              </a:spcBef>
              <a:spcAft>
                <a:spcPts val="0"/>
              </a:spcAft>
              <a:buSzPts val="1800"/>
              <a:buNone/>
              <a:defRPr/>
            </a:lvl7pPr>
            <a:lvl8pPr lvl="7" algn="l">
              <a:lnSpc>
                <a:spcPct val="115000"/>
              </a:lnSpc>
              <a:spcBef>
                <a:spcPts val="0"/>
              </a:spcBef>
              <a:spcAft>
                <a:spcPts val="0"/>
              </a:spcAft>
              <a:buSzPts val="1800"/>
              <a:buNone/>
              <a:defRPr/>
            </a:lvl8pPr>
            <a:lvl9pPr lvl="8" algn="l">
              <a:lnSpc>
                <a:spcPct val="115000"/>
              </a:lnSpc>
              <a:spcBef>
                <a:spcPts val="0"/>
              </a:spcBef>
              <a:spcAft>
                <a:spcPts val="0"/>
              </a:spcAft>
              <a:buSzPts val="1800"/>
              <a:buNone/>
              <a:defRPr/>
            </a:lvl9pPr>
          </a:lstStyle>
          <a:p/>
        </p:txBody>
      </p:sp>
      <p:sp>
        <p:nvSpPr>
          <p:cNvPr id="24" name="Google Shape;24;p5"/>
          <p:cNvSpPr txBox="1"/>
          <p:nvPr/>
        </p:nvSpPr>
        <p:spPr>
          <a:xfrm>
            <a:off x="3846000" y="7109375"/>
            <a:ext cx="3000000" cy="3231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0"/>
              </a:spcBef>
              <a:spcAft>
                <a:spcPts val="1500"/>
              </a:spcAft>
              <a:buClr>
                <a:srgbClr val="000000"/>
              </a:buClr>
              <a:buSzPts val="900"/>
              <a:buFont typeface="Arial"/>
              <a:buNone/>
            </a:pPr>
            <a:r>
              <a:rPr b="1" i="0" lang="en-GB" sz="900" u="none" cap="none" strike="noStrike">
                <a:solidFill>
                  <a:srgbClr val="666666"/>
                </a:solidFill>
                <a:latin typeface="Lato"/>
                <a:ea typeface="Lato"/>
                <a:cs typeface="Lato"/>
                <a:sym typeface="Lato"/>
              </a:rPr>
              <a:t>Progression of skills and knowledge </a:t>
            </a:r>
            <a:endParaRPr b="0" i="0" sz="1400" u="none" cap="none" strike="noStrike">
              <a:solidFill>
                <a:srgbClr val="000000"/>
              </a:solidFill>
              <a:latin typeface="Arial"/>
              <a:ea typeface="Arial"/>
              <a:cs typeface="Arial"/>
              <a:sym typeface="Arial"/>
            </a:endParaRPr>
          </a:p>
        </p:txBody>
      </p:sp>
      <p:sp>
        <p:nvSpPr>
          <p:cNvPr id="25" name="Google Shape;25;p5"/>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ditable title 1">
  <p:cSld name="CUSTOM_2">
    <p:spTree>
      <p:nvGrpSpPr>
        <p:cNvPr id="26" name="Shape 26"/>
        <p:cNvGrpSpPr/>
        <p:nvPr/>
      </p:nvGrpSpPr>
      <p:grpSpPr>
        <a:xfrm>
          <a:off x="0" y="0"/>
          <a:ext cx="0" cy="0"/>
          <a:chOff x="0" y="0"/>
          <a:chExt cx="0" cy="0"/>
        </a:xfrm>
      </p:grpSpPr>
      <p:sp>
        <p:nvSpPr>
          <p:cNvPr id="27" name="Google Shape;27;p6"/>
          <p:cNvSpPr/>
          <p:nvPr/>
        </p:nvSpPr>
        <p:spPr>
          <a:xfrm>
            <a:off x="0" y="0"/>
            <a:ext cx="10692000" cy="537000"/>
          </a:xfrm>
          <a:prstGeom prst="rect">
            <a:avLst/>
          </a:prstGeom>
          <a:solidFill>
            <a:srgbClr val="EB5C18"/>
          </a:solidFill>
          <a:ln cap="flat" cmpd="sng" w="9525">
            <a:solidFill>
              <a:srgbClr val="1789F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t/>
            </a:r>
            <a:endParaRPr b="1" i="0" sz="1800" u="none" cap="none" strike="noStrike">
              <a:solidFill>
                <a:schemeClr val="lt1"/>
              </a:solidFill>
              <a:latin typeface="Lato"/>
              <a:ea typeface="Lato"/>
              <a:cs typeface="Lato"/>
              <a:sym typeface="Lato"/>
            </a:endParaRPr>
          </a:p>
        </p:txBody>
      </p:sp>
      <p:sp>
        <p:nvSpPr>
          <p:cNvPr id="28" name="Google Shape;28;p6"/>
          <p:cNvSpPr txBox="1"/>
          <p:nvPr>
            <p:ph idx="1" type="subTitle"/>
          </p:nvPr>
        </p:nvSpPr>
        <p:spPr>
          <a:xfrm>
            <a:off x="0" y="0"/>
            <a:ext cx="10692000" cy="537000"/>
          </a:xfrm>
          <a:prstGeom prst="rect">
            <a:avLst/>
          </a:prstGeom>
          <a:solidFill>
            <a:srgbClr val="000000"/>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a:bodyPr>
          <a:lstStyle>
            <a:lvl1pPr lvl="0" algn="ctr">
              <a:lnSpc>
                <a:spcPct val="115000"/>
              </a:lnSpc>
              <a:spcBef>
                <a:spcPts val="0"/>
              </a:spcBef>
              <a:spcAft>
                <a:spcPts val="0"/>
              </a:spcAft>
              <a:buClr>
                <a:schemeClr val="lt1"/>
              </a:buClr>
              <a:buSzPts val="2200"/>
              <a:buFont typeface="Caveat"/>
              <a:buNone/>
              <a:defRPr b="1" sz="2200">
                <a:solidFill>
                  <a:schemeClr val="lt1"/>
                </a:solidFill>
                <a:latin typeface="Caveat"/>
                <a:ea typeface="Caveat"/>
                <a:cs typeface="Caveat"/>
                <a:sym typeface="Caveat"/>
              </a:defRPr>
            </a:lvl1pPr>
            <a:lvl2pPr lvl="1" algn="l">
              <a:lnSpc>
                <a:spcPct val="115000"/>
              </a:lnSpc>
              <a:spcBef>
                <a:spcPts val="0"/>
              </a:spcBef>
              <a:spcAft>
                <a:spcPts val="0"/>
              </a:spcAft>
              <a:buSzPts val="1800"/>
              <a:buNone/>
              <a:defRPr/>
            </a:lvl2pPr>
            <a:lvl3pPr lvl="2" algn="l">
              <a:lnSpc>
                <a:spcPct val="115000"/>
              </a:lnSpc>
              <a:spcBef>
                <a:spcPts val="0"/>
              </a:spcBef>
              <a:spcAft>
                <a:spcPts val="0"/>
              </a:spcAft>
              <a:buSzPts val="1800"/>
              <a:buNone/>
              <a:defRPr/>
            </a:lvl3pPr>
            <a:lvl4pPr lvl="3" algn="l">
              <a:lnSpc>
                <a:spcPct val="115000"/>
              </a:lnSpc>
              <a:spcBef>
                <a:spcPts val="0"/>
              </a:spcBef>
              <a:spcAft>
                <a:spcPts val="0"/>
              </a:spcAft>
              <a:buSzPts val="1800"/>
              <a:buNone/>
              <a:defRPr/>
            </a:lvl4pPr>
            <a:lvl5pPr lvl="4" algn="l">
              <a:lnSpc>
                <a:spcPct val="115000"/>
              </a:lnSpc>
              <a:spcBef>
                <a:spcPts val="0"/>
              </a:spcBef>
              <a:spcAft>
                <a:spcPts val="0"/>
              </a:spcAft>
              <a:buSzPts val="1800"/>
              <a:buNone/>
              <a:defRPr/>
            </a:lvl5pPr>
            <a:lvl6pPr lvl="5" algn="l">
              <a:lnSpc>
                <a:spcPct val="115000"/>
              </a:lnSpc>
              <a:spcBef>
                <a:spcPts val="0"/>
              </a:spcBef>
              <a:spcAft>
                <a:spcPts val="0"/>
              </a:spcAft>
              <a:buSzPts val="1800"/>
              <a:buNone/>
              <a:defRPr/>
            </a:lvl6pPr>
            <a:lvl7pPr lvl="6" algn="l">
              <a:lnSpc>
                <a:spcPct val="115000"/>
              </a:lnSpc>
              <a:spcBef>
                <a:spcPts val="0"/>
              </a:spcBef>
              <a:spcAft>
                <a:spcPts val="0"/>
              </a:spcAft>
              <a:buSzPts val="1800"/>
              <a:buNone/>
              <a:defRPr/>
            </a:lvl7pPr>
            <a:lvl8pPr lvl="7" algn="l">
              <a:lnSpc>
                <a:spcPct val="115000"/>
              </a:lnSpc>
              <a:spcBef>
                <a:spcPts val="0"/>
              </a:spcBef>
              <a:spcAft>
                <a:spcPts val="0"/>
              </a:spcAft>
              <a:buSzPts val="1800"/>
              <a:buNone/>
              <a:defRPr/>
            </a:lvl8pPr>
            <a:lvl9pPr lvl="8" algn="l">
              <a:lnSpc>
                <a:spcPct val="115000"/>
              </a:lnSpc>
              <a:spcBef>
                <a:spcPts val="0"/>
              </a:spcBef>
              <a:spcAft>
                <a:spcPts val="0"/>
              </a:spcAft>
              <a:buSzPts val="1800"/>
              <a:buNone/>
              <a:defRPr/>
            </a:lvl9pPr>
          </a:lstStyle>
          <a:p/>
        </p:txBody>
      </p:sp>
      <p:sp>
        <p:nvSpPr>
          <p:cNvPr id="29" name="Google Shape;29;p6"/>
          <p:cNvSpPr txBox="1"/>
          <p:nvPr>
            <p:ph idx="2" type="subTitle"/>
          </p:nvPr>
        </p:nvSpPr>
        <p:spPr>
          <a:xfrm>
            <a:off x="3697500" y="7113700"/>
            <a:ext cx="3297000" cy="314100"/>
          </a:xfrm>
          <a:prstGeom prst="rect">
            <a:avLst/>
          </a:prstGeom>
          <a:noFill/>
          <a:ln>
            <a:noFill/>
          </a:ln>
        </p:spPr>
        <p:txBody>
          <a:bodyPr anchorCtr="0" anchor="t" bIns="116050" lIns="116050" spcFirstLastPara="1" rIns="116050" wrap="square" tIns="116050">
            <a:normAutofit/>
          </a:bodyPr>
          <a:lstStyle>
            <a:lvl1pPr lvl="0" algn="ctr">
              <a:lnSpc>
                <a:spcPct val="115000"/>
              </a:lnSpc>
              <a:spcBef>
                <a:spcPts val="0"/>
              </a:spcBef>
              <a:spcAft>
                <a:spcPts val="0"/>
              </a:spcAft>
              <a:buClr>
                <a:schemeClr val="dk2"/>
              </a:buClr>
              <a:buSzPts val="1000"/>
              <a:buNone/>
              <a:defRPr b="1" sz="1000">
                <a:solidFill>
                  <a:schemeClr val="dk2"/>
                </a:solidFill>
              </a:defRPr>
            </a:lvl1pPr>
            <a:lvl2pPr lvl="1" algn="l">
              <a:lnSpc>
                <a:spcPct val="115000"/>
              </a:lnSpc>
              <a:spcBef>
                <a:spcPts val="0"/>
              </a:spcBef>
              <a:spcAft>
                <a:spcPts val="0"/>
              </a:spcAft>
              <a:buSzPts val="1800"/>
              <a:buNone/>
              <a:defRPr/>
            </a:lvl2pPr>
            <a:lvl3pPr lvl="2" algn="l">
              <a:lnSpc>
                <a:spcPct val="115000"/>
              </a:lnSpc>
              <a:spcBef>
                <a:spcPts val="0"/>
              </a:spcBef>
              <a:spcAft>
                <a:spcPts val="0"/>
              </a:spcAft>
              <a:buSzPts val="1800"/>
              <a:buNone/>
              <a:defRPr/>
            </a:lvl3pPr>
            <a:lvl4pPr lvl="3" algn="l">
              <a:lnSpc>
                <a:spcPct val="115000"/>
              </a:lnSpc>
              <a:spcBef>
                <a:spcPts val="0"/>
              </a:spcBef>
              <a:spcAft>
                <a:spcPts val="0"/>
              </a:spcAft>
              <a:buSzPts val="1800"/>
              <a:buNone/>
              <a:defRPr/>
            </a:lvl4pPr>
            <a:lvl5pPr lvl="4" algn="l">
              <a:lnSpc>
                <a:spcPct val="115000"/>
              </a:lnSpc>
              <a:spcBef>
                <a:spcPts val="0"/>
              </a:spcBef>
              <a:spcAft>
                <a:spcPts val="0"/>
              </a:spcAft>
              <a:buSzPts val="1800"/>
              <a:buNone/>
              <a:defRPr/>
            </a:lvl5pPr>
            <a:lvl6pPr lvl="5" algn="l">
              <a:lnSpc>
                <a:spcPct val="115000"/>
              </a:lnSpc>
              <a:spcBef>
                <a:spcPts val="0"/>
              </a:spcBef>
              <a:spcAft>
                <a:spcPts val="0"/>
              </a:spcAft>
              <a:buSzPts val="1800"/>
              <a:buNone/>
              <a:defRPr/>
            </a:lvl6pPr>
            <a:lvl7pPr lvl="6" algn="l">
              <a:lnSpc>
                <a:spcPct val="115000"/>
              </a:lnSpc>
              <a:spcBef>
                <a:spcPts val="0"/>
              </a:spcBef>
              <a:spcAft>
                <a:spcPts val="0"/>
              </a:spcAft>
              <a:buSzPts val="1800"/>
              <a:buNone/>
              <a:defRPr/>
            </a:lvl7pPr>
            <a:lvl8pPr lvl="7" algn="l">
              <a:lnSpc>
                <a:spcPct val="115000"/>
              </a:lnSpc>
              <a:spcBef>
                <a:spcPts val="0"/>
              </a:spcBef>
              <a:spcAft>
                <a:spcPts val="0"/>
              </a:spcAft>
              <a:buSzPts val="1800"/>
              <a:buNone/>
              <a:defRPr/>
            </a:lvl8pPr>
            <a:lvl9pPr lvl="8" algn="l">
              <a:lnSpc>
                <a:spcPct val="115000"/>
              </a:lnSpc>
              <a:spcBef>
                <a:spcPts val="0"/>
              </a:spcBef>
              <a:spcAft>
                <a:spcPts val="0"/>
              </a:spcAft>
              <a:buSzPts val="1800"/>
              <a:buNone/>
              <a:defRPr/>
            </a:lvl9pPr>
          </a:lstStyle>
          <a:p/>
        </p:txBody>
      </p:sp>
      <p:sp>
        <p:nvSpPr>
          <p:cNvPr id="30" name="Google Shape;30;p6"/>
          <p:cNvSpPr txBox="1"/>
          <p:nvPr>
            <p:ph idx="12" type="sldNum"/>
          </p:nvPr>
        </p:nvSpPr>
        <p:spPr>
          <a:xfrm>
            <a:off x="10005373" y="7058439"/>
            <a:ext cx="641700" cy="578700"/>
          </a:xfrm>
          <a:prstGeom prst="rect">
            <a:avLst/>
          </a:prstGeom>
          <a:noFill/>
          <a:ln>
            <a:noFill/>
          </a:ln>
        </p:spPr>
        <p:txBody>
          <a:bodyPr anchorCtr="0" anchor="t"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7"/>
          <p:cNvSpPr txBox="1"/>
          <p:nvPr>
            <p:ph type="title"/>
          </p:nvPr>
        </p:nvSpPr>
        <p:spPr>
          <a:xfrm>
            <a:off x="364468" y="3161354"/>
            <a:ext cx="9963000" cy="1237200"/>
          </a:xfrm>
          <a:prstGeom prst="rect">
            <a:avLst/>
          </a:prstGeom>
          <a:noFill/>
          <a:ln>
            <a:noFill/>
          </a:ln>
        </p:spPr>
        <p:txBody>
          <a:bodyPr anchorCtr="0" anchor="ctr" bIns="116050" lIns="116050" spcFirstLastPara="1" rIns="116050" wrap="square" tIns="116050">
            <a:normAutofit/>
          </a:bodyPr>
          <a:lstStyle>
            <a:lvl1pPr lvl="0" algn="ctr">
              <a:lnSpc>
                <a:spcPct val="100000"/>
              </a:lnSpc>
              <a:spcBef>
                <a:spcPts val="0"/>
              </a:spcBef>
              <a:spcAft>
                <a:spcPts val="0"/>
              </a:spcAft>
              <a:buSzPts val="4600"/>
              <a:buNone/>
              <a:defRPr sz="4600"/>
            </a:lvl1pPr>
            <a:lvl2pPr lvl="1" algn="ctr">
              <a:lnSpc>
                <a:spcPct val="100000"/>
              </a:lnSpc>
              <a:spcBef>
                <a:spcPts val="0"/>
              </a:spcBef>
              <a:spcAft>
                <a:spcPts val="0"/>
              </a:spcAft>
              <a:buSzPts val="4600"/>
              <a:buNone/>
              <a:defRPr sz="4600"/>
            </a:lvl2pPr>
            <a:lvl3pPr lvl="2" algn="ctr">
              <a:lnSpc>
                <a:spcPct val="100000"/>
              </a:lnSpc>
              <a:spcBef>
                <a:spcPts val="0"/>
              </a:spcBef>
              <a:spcAft>
                <a:spcPts val="0"/>
              </a:spcAft>
              <a:buSzPts val="4600"/>
              <a:buNone/>
              <a:defRPr sz="4600"/>
            </a:lvl3pPr>
            <a:lvl4pPr lvl="3" algn="ctr">
              <a:lnSpc>
                <a:spcPct val="100000"/>
              </a:lnSpc>
              <a:spcBef>
                <a:spcPts val="0"/>
              </a:spcBef>
              <a:spcAft>
                <a:spcPts val="0"/>
              </a:spcAft>
              <a:buSzPts val="4600"/>
              <a:buNone/>
              <a:defRPr sz="4600"/>
            </a:lvl4pPr>
            <a:lvl5pPr lvl="4" algn="ctr">
              <a:lnSpc>
                <a:spcPct val="100000"/>
              </a:lnSpc>
              <a:spcBef>
                <a:spcPts val="0"/>
              </a:spcBef>
              <a:spcAft>
                <a:spcPts val="0"/>
              </a:spcAft>
              <a:buSzPts val="4600"/>
              <a:buNone/>
              <a:defRPr sz="4600"/>
            </a:lvl5pPr>
            <a:lvl6pPr lvl="5" algn="ctr">
              <a:lnSpc>
                <a:spcPct val="100000"/>
              </a:lnSpc>
              <a:spcBef>
                <a:spcPts val="0"/>
              </a:spcBef>
              <a:spcAft>
                <a:spcPts val="0"/>
              </a:spcAft>
              <a:buSzPts val="4600"/>
              <a:buNone/>
              <a:defRPr sz="4600"/>
            </a:lvl6pPr>
            <a:lvl7pPr lvl="6" algn="ctr">
              <a:lnSpc>
                <a:spcPct val="100000"/>
              </a:lnSpc>
              <a:spcBef>
                <a:spcPts val="0"/>
              </a:spcBef>
              <a:spcAft>
                <a:spcPts val="0"/>
              </a:spcAft>
              <a:buSzPts val="4600"/>
              <a:buNone/>
              <a:defRPr sz="4600"/>
            </a:lvl7pPr>
            <a:lvl8pPr lvl="7" algn="ctr">
              <a:lnSpc>
                <a:spcPct val="100000"/>
              </a:lnSpc>
              <a:spcBef>
                <a:spcPts val="0"/>
              </a:spcBef>
              <a:spcAft>
                <a:spcPts val="0"/>
              </a:spcAft>
              <a:buSzPts val="4600"/>
              <a:buNone/>
              <a:defRPr sz="4600"/>
            </a:lvl8pPr>
            <a:lvl9pPr lvl="8" algn="ctr">
              <a:lnSpc>
                <a:spcPct val="100000"/>
              </a:lnSpc>
              <a:spcBef>
                <a:spcPts val="0"/>
              </a:spcBef>
              <a:spcAft>
                <a:spcPts val="0"/>
              </a:spcAft>
              <a:buSzPts val="4600"/>
              <a:buNone/>
              <a:defRPr sz="4600"/>
            </a:lvl9pPr>
          </a:lstStyle>
          <a:p/>
        </p:txBody>
      </p:sp>
      <p:sp>
        <p:nvSpPr>
          <p:cNvPr id="33" name="Google Shape;33;p7"/>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4" name="Shape 34"/>
        <p:cNvGrpSpPr/>
        <p:nvPr/>
      </p:nvGrpSpPr>
      <p:grpSpPr>
        <a:xfrm>
          <a:off x="0" y="0"/>
          <a:ext cx="0" cy="0"/>
          <a:chOff x="0" y="0"/>
          <a:chExt cx="0" cy="0"/>
        </a:xfrm>
      </p:grpSpPr>
      <p:sp>
        <p:nvSpPr>
          <p:cNvPr id="35" name="Google Shape;35;p8"/>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36" name="Google Shape;36;p8"/>
          <p:cNvSpPr txBox="1"/>
          <p:nvPr>
            <p:ph idx="1" type="body"/>
          </p:nvPr>
        </p:nvSpPr>
        <p:spPr>
          <a:xfrm>
            <a:off x="364468" y="1693927"/>
            <a:ext cx="4677000" cy="5021400"/>
          </a:xfrm>
          <a:prstGeom prst="rect">
            <a:avLst/>
          </a:prstGeom>
          <a:noFill/>
          <a:ln>
            <a:noFill/>
          </a:ln>
        </p:spPr>
        <p:txBody>
          <a:bodyPr anchorCtr="0" anchor="t" bIns="116050" lIns="116050" spcFirstLastPara="1" rIns="116050" wrap="square" tIns="116050">
            <a:normAutofit/>
          </a:bodyPr>
          <a:lstStyle>
            <a:lvl1pPr indent="-342900" lvl="0" marL="457200" algn="l">
              <a:lnSpc>
                <a:spcPct val="115000"/>
              </a:lnSpc>
              <a:spcBef>
                <a:spcPts val="0"/>
              </a:spcBef>
              <a:spcAft>
                <a:spcPts val="0"/>
              </a:spcAft>
              <a:buSzPts val="1800"/>
              <a:buChar char="●"/>
              <a:defRPr sz="18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37" name="Google Shape;37;p8"/>
          <p:cNvSpPr txBox="1"/>
          <p:nvPr>
            <p:ph idx="2" type="body"/>
          </p:nvPr>
        </p:nvSpPr>
        <p:spPr>
          <a:xfrm>
            <a:off x="5650483" y="1693927"/>
            <a:ext cx="4677000" cy="5021400"/>
          </a:xfrm>
          <a:prstGeom prst="rect">
            <a:avLst/>
          </a:prstGeom>
          <a:noFill/>
          <a:ln>
            <a:noFill/>
          </a:ln>
        </p:spPr>
        <p:txBody>
          <a:bodyPr anchorCtr="0" anchor="t" bIns="116050" lIns="116050" spcFirstLastPara="1" rIns="116050" wrap="square" tIns="116050">
            <a:normAutofit/>
          </a:bodyPr>
          <a:lstStyle>
            <a:lvl1pPr indent="-342900" lvl="0" marL="457200" algn="l">
              <a:lnSpc>
                <a:spcPct val="115000"/>
              </a:lnSpc>
              <a:spcBef>
                <a:spcPts val="0"/>
              </a:spcBef>
              <a:spcAft>
                <a:spcPts val="0"/>
              </a:spcAft>
              <a:buSzPts val="1800"/>
              <a:buChar char="●"/>
              <a:defRPr sz="18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38" name="Google Shape;38;p8"/>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9"/>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41" name="Google Shape;41;p9"/>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2" name="Shape 42"/>
        <p:cNvGrpSpPr/>
        <p:nvPr/>
      </p:nvGrpSpPr>
      <p:grpSpPr>
        <a:xfrm>
          <a:off x="0" y="0"/>
          <a:ext cx="0" cy="0"/>
          <a:chOff x="0" y="0"/>
          <a:chExt cx="0" cy="0"/>
        </a:xfrm>
      </p:grpSpPr>
      <p:sp>
        <p:nvSpPr>
          <p:cNvPr id="43" name="Google Shape;43;p10"/>
          <p:cNvSpPr txBox="1"/>
          <p:nvPr>
            <p:ph type="title"/>
          </p:nvPr>
        </p:nvSpPr>
        <p:spPr>
          <a:xfrm>
            <a:off x="364468" y="816630"/>
            <a:ext cx="3283500" cy="1110600"/>
          </a:xfrm>
          <a:prstGeom prst="rect">
            <a:avLst/>
          </a:prstGeom>
          <a:noFill/>
          <a:ln>
            <a:noFill/>
          </a:ln>
        </p:spPr>
        <p:txBody>
          <a:bodyPr anchorCtr="0" anchor="b" bIns="116050" lIns="116050" spcFirstLastPara="1" rIns="116050" wrap="square" tIns="116050">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44" name="Google Shape;44;p10"/>
          <p:cNvSpPr txBox="1"/>
          <p:nvPr>
            <p:ph idx="1" type="body"/>
          </p:nvPr>
        </p:nvSpPr>
        <p:spPr>
          <a:xfrm>
            <a:off x="364468" y="2042457"/>
            <a:ext cx="3283500" cy="4673100"/>
          </a:xfrm>
          <a:prstGeom prst="rect">
            <a:avLst/>
          </a:prstGeom>
          <a:noFill/>
          <a:ln>
            <a:noFill/>
          </a:ln>
        </p:spPr>
        <p:txBody>
          <a:bodyPr anchorCtr="0" anchor="t" bIns="116050" lIns="116050" spcFirstLastPara="1" rIns="116050" wrap="square" tIns="116050">
            <a:normAutofit/>
          </a:bodyPr>
          <a:lstStyle>
            <a:lvl1pPr indent="-323850" lvl="0" marL="457200" algn="l">
              <a:lnSpc>
                <a:spcPct val="115000"/>
              </a:lnSpc>
              <a:spcBef>
                <a:spcPts val="0"/>
              </a:spcBef>
              <a:spcAft>
                <a:spcPts val="0"/>
              </a:spcAft>
              <a:buSzPts val="1500"/>
              <a:buChar char="●"/>
              <a:defRPr sz="15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45" name="Google Shape;45;p10"/>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marR="0" rtl="0" algn="l">
              <a:lnSpc>
                <a:spcPct val="100000"/>
              </a:lnSpc>
              <a:spcBef>
                <a:spcPts val="0"/>
              </a:spcBef>
              <a:spcAft>
                <a:spcPts val="0"/>
              </a:spcAft>
              <a:buClr>
                <a:schemeClr val="dk1"/>
              </a:buClr>
              <a:buSzPts val="3600"/>
              <a:buFont typeface="Caveat"/>
              <a:buNone/>
              <a:defRPr b="1" i="0" sz="3600" u="none" cap="none" strike="noStrike">
                <a:solidFill>
                  <a:schemeClr val="dk1"/>
                </a:solidFill>
                <a:latin typeface="Caveat"/>
                <a:ea typeface="Caveat"/>
                <a:cs typeface="Caveat"/>
                <a:sym typeface="Caveat"/>
              </a:defRPr>
            </a:lvl1pPr>
            <a:lvl2pPr lvl="1"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2pPr>
            <a:lvl3pPr lvl="2"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3pPr>
            <a:lvl4pPr lvl="3"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4pPr>
            <a:lvl5pPr lvl="4"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5pPr>
            <a:lvl6pPr lvl="5"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6pPr>
            <a:lvl7pPr lvl="6"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7pPr>
            <a:lvl8pPr lvl="7"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8pPr>
            <a:lvl9pPr lvl="8"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9pPr>
          </a:lstStyle>
          <a:p/>
        </p:txBody>
      </p:sp>
      <p:sp>
        <p:nvSpPr>
          <p:cNvPr id="7" name="Google Shape;7;p1"/>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marR="0" rtl="0" algn="l">
              <a:lnSpc>
                <a:spcPct val="115000"/>
              </a:lnSpc>
              <a:spcBef>
                <a:spcPts val="0"/>
              </a:spcBef>
              <a:spcAft>
                <a:spcPts val="0"/>
              </a:spcAft>
              <a:buClr>
                <a:schemeClr val="dk2"/>
              </a:buClr>
              <a:buSzPts val="2300"/>
              <a:buFont typeface="Lato"/>
              <a:buChar char="●"/>
              <a:defRPr b="0" i="0" sz="2300" u="none" cap="none" strike="noStrike">
                <a:solidFill>
                  <a:schemeClr val="dk2"/>
                </a:solidFill>
                <a:latin typeface="Lato"/>
                <a:ea typeface="Lato"/>
                <a:cs typeface="Lato"/>
                <a:sym typeface="Lato"/>
              </a:defRPr>
            </a:lvl1pPr>
            <a:lvl2pPr indent="-342900" lvl="1" marL="9144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2pPr>
            <a:lvl3pPr indent="-342900" lvl="2" marL="13716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3pPr>
            <a:lvl4pPr indent="-342900" lvl="3" marL="18288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4pPr>
            <a:lvl5pPr indent="-342900" lvl="4" marL="22860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5pPr>
            <a:lvl6pPr indent="-342900" lvl="5" marL="27432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6pPr>
            <a:lvl7pPr indent="-342900" lvl="6" marL="32004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7pPr>
            <a:lvl8pPr indent="-342900" lvl="7" marL="36576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8pPr>
            <a:lvl9pPr indent="-342900" lvl="8" marL="41148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9pPr>
          </a:lstStyle>
          <a:p/>
        </p:txBody>
      </p:sp>
      <p:sp>
        <p:nvSpPr>
          <p:cNvPr id="8" name="Google Shape;8;p1"/>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lvl1pPr indent="0" lvl="0"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100"/>
              <a:buFont typeface="Arial"/>
              <a:buNone/>
              <a:defRPr b="1" i="0" sz="11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slide" Target="/ppt/slides/slide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slide" Target="/ppt/slides/slide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slide" Target="/ppt/slides/slide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slide" Target="/ppt/slides/slide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slide" Target="/ppt/slides/slide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0" Type="http://schemas.openxmlformats.org/officeDocument/2006/relationships/hyperlink" Target="https://www.kapowprimary.com/subjects/art-design/upper-key-stage-2/year-5/year-5-drawing/" TargetMode="External"/><Relationship Id="rId22" Type="http://schemas.openxmlformats.org/officeDocument/2006/relationships/hyperlink" Target="https://www.kapowprimary.com/subjects/art-design/upper-key-stage-2/year-6/year-6-drawing/" TargetMode="External"/><Relationship Id="rId21" Type="http://schemas.openxmlformats.org/officeDocument/2006/relationships/hyperlink" Target="https://www.kapowprimary.com/subjects/art-design/coming-soon-revised-art-scheme/year-5/year-5-painting/" TargetMode="External"/><Relationship Id="rId24" Type="http://schemas.openxmlformats.org/officeDocument/2006/relationships/hyperlink" Target="https://www.kapowprimary.com/subjects/art-design/upper-key-stage-2/year-6/year-6-3d-and-sculpture/" TargetMode="External"/><Relationship Id="rId23" Type="http://schemas.openxmlformats.org/officeDocument/2006/relationships/hyperlink" Target="https://www.kapowprimary.com/subjects/art-design/coming-soon-revised-art-scheme/year-6/year-6-painting/" TargetMode="External"/><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hyperlink" Target="https://www.kapowprimary.com/subjects/art-design/art-and-design-reception/reception-units/paint-my-world/" TargetMode="External"/><Relationship Id="rId4" Type="http://schemas.openxmlformats.org/officeDocument/2006/relationships/hyperlink" Target="https://www.kapowprimary.com/subjects/art-design/art-and-design-reception/reception-units/seasonal-crafts/autumn-craft-nature-wreaths/" TargetMode="External"/><Relationship Id="rId9" Type="http://schemas.openxmlformats.org/officeDocument/2006/relationships/hyperlink" Target="https://www.kapowprimary.com/subjects/art-design/lower-key-stage-2/year-4/year-4-craft-and-design/" TargetMode="External"/><Relationship Id="rId26" Type="http://schemas.openxmlformats.org/officeDocument/2006/relationships/hyperlink" Target="https://www.kapowprimary.com/subjects/art-design/coming-soon-revised-art-scheme/year-3/year-3-painting/" TargetMode="External"/><Relationship Id="rId25" Type="http://schemas.openxmlformats.org/officeDocument/2006/relationships/hyperlink" Target="https://www.kapowprimary.com/subjects/art-design/coming-soon-revised-art-scheme/year-2/year-2-drawing/" TargetMode="External"/><Relationship Id="rId28" Type="http://schemas.openxmlformats.org/officeDocument/2006/relationships/hyperlink" Target="https://www.kapowprimary.com/subjects/art-design/coming-soon-revised-art-scheme/year-4/year-4-3d-and-sculpture/" TargetMode="External"/><Relationship Id="rId27" Type="http://schemas.openxmlformats.org/officeDocument/2006/relationships/hyperlink" Target="https://www.kapowprimary.com/subjects/art-design/coming-soon-revised-art-scheme/year-3/year-3-craft-and-design/" TargetMode="External"/><Relationship Id="rId5" Type="http://schemas.openxmlformats.org/officeDocument/2006/relationships/hyperlink" Target="https://www.kapowprimary.com/subjects/art-design/art-and-design-reception/reception-units/seasonal-crafts/spring-craft-petal-mandala-suncatchers/" TargetMode="External"/><Relationship Id="rId6" Type="http://schemas.openxmlformats.org/officeDocument/2006/relationships/hyperlink" Target="https://www.kapowprimary.com/subjects/art-design/key-stage-1/year-2/year-2-painting/" TargetMode="External"/><Relationship Id="rId29" Type="http://schemas.openxmlformats.org/officeDocument/2006/relationships/hyperlink" Target="https://www.kapowprimary.com/subjects/art-design/upper-key-stage-2/year-5/year-5-3d-and-sculpture/" TargetMode="External"/><Relationship Id="rId7" Type="http://schemas.openxmlformats.org/officeDocument/2006/relationships/hyperlink" Target="https://www.kapowprimary.com/subjects/art-design/coming-soon-revised-art-scheme/year-3/year-3-drawing/" TargetMode="External"/><Relationship Id="rId8" Type="http://schemas.openxmlformats.org/officeDocument/2006/relationships/hyperlink" Target="https://www.kapowprimary.com/subjects/art-design/coming-soon-revised-art-scheme/year-3/year-3-painting/" TargetMode="External"/><Relationship Id="rId31" Type="http://schemas.openxmlformats.org/officeDocument/2006/relationships/hyperlink" Target="https://www.kapowprimary.com/subjects/art-design/coming-soon-revised-art-scheme/year-4/year-4-3d-and-sculpture/" TargetMode="External"/><Relationship Id="rId30" Type="http://schemas.openxmlformats.org/officeDocument/2006/relationships/hyperlink" Target="https://www.kapowprimary.com/subjects/art-design/upper-key-stage-2/year-6/year-6-3d-and-sculpture/" TargetMode="External"/><Relationship Id="rId11" Type="http://schemas.openxmlformats.org/officeDocument/2006/relationships/hyperlink" Target="https://www.kapowprimary.com/subjects/art-design/art-and-design-reception/reception-units/seasonal-crafts/christmas-craft-salt-dough-decorations/" TargetMode="External"/><Relationship Id="rId33" Type="http://schemas.openxmlformats.org/officeDocument/2006/relationships/hyperlink" Target="https://www.kapowprimary.com/subjects/art-design/coming-soon-revised-art-scheme/year-2/year-2-craft-and-design/" TargetMode="External"/><Relationship Id="rId10" Type="http://schemas.openxmlformats.org/officeDocument/2006/relationships/hyperlink" Target="https://www.kapowprimary.com/subjects/art-design/coming-soon-revised-art-scheme/year-5/year-5-craft-and-design/" TargetMode="External"/><Relationship Id="rId32" Type="http://schemas.openxmlformats.org/officeDocument/2006/relationships/hyperlink" Target="https://www.kapowprimary.com/subjects/art-design/upper-key-stage-2/year-6/year-6-drawing/" TargetMode="External"/><Relationship Id="rId13" Type="http://schemas.openxmlformats.org/officeDocument/2006/relationships/hyperlink" Target="https://www.kapowprimary.com/subjects/art-design/upper-key-stage-2/year-6/year-6-3d-and-sculpture/" TargetMode="External"/><Relationship Id="rId35" Type="http://schemas.openxmlformats.org/officeDocument/2006/relationships/hyperlink" Target="https://www.kapowprimary.com/subjects/art-design/upper-key-stage-2/year-5/year-5-drawing/" TargetMode="External"/><Relationship Id="rId12" Type="http://schemas.openxmlformats.org/officeDocument/2006/relationships/hyperlink" Target="https://www.kapowprimary.com/subjects/art-design/art-and-design-reception/reception-units/seasonal-crafts/easter-craft-egg-threading/" TargetMode="External"/><Relationship Id="rId34" Type="http://schemas.openxmlformats.org/officeDocument/2006/relationships/hyperlink" Target="https://www.kapowprimary.com/subjects/art-design/coming-soon-revised-art-scheme/year-3/year-3-craft-and-design/" TargetMode="External"/><Relationship Id="rId15" Type="http://schemas.openxmlformats.org/officeDocument/2006/relationships/hyperlink" Target="https://www.kapowprimary.com/subjects/art-design/coming-soon-revised-art-scheme/year-4/year-4-3d-and-sculpture/" TargetMode="External"/><Relationship Id="rId14" Type="http://schemas.openxmlformats.org/officeDocument/2006/relationships/hyperlink" Target="https://www.kapowprimary.com/subjects/art-design/key-stage-1/year-1/year-1-clay/" TargetMode="External"/><Relationship Id="rId36" Type="http://schemas.openxmlformats.org/officeDocument/2006/relationships/hyperlink" Target="https://www.kapowprimary.com/subjects/art-design/upper-key-stage-2/year-6/year-6-drawing/" TargetMode="External"/><Relationship Id="rId17" Type="http://schemas.openxmlformats.org/officeDocument/2006/relationships/hyperlink" Target="https://www.kapowprimary.com/subjects/art-design/coming-soon-revised-art-scheme/kapow-new-art-scheme-year-1/year-1-3d/" TargetMode="External"/><Relationship Id="rId16" Type="http://schemas.openxmlformats.org/officeDocument/2006/relationships/hyperlink" Target="https://www.kapowprimary.com/subjects/art-design/art-and-design-reception/reception-units/drawing/" TargetMode="External"/><Relationship Id="rId19" Type="http://schemas.openxmlformats.org/officeDocument/2006/relationships/hyperlink" Target="https://www.kapowprimary.com/subjects/art-design/coming-soon-revised-art-scheme/year-4/year-4-3d-and-sculpture/" TargetMode="External"/><Relationship Id="rId18" Type="http://schemas.openxmlformats.org/officeDocument/2006/relationships/hyperlink" Target="https://www.kapowprimary.com/subjects/art-design/key-stage-1/year-2/year-2-paintin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slide" Target="/ppt/slides/slide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slide" Target="/ppt/slides/slide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gov.uk/government/publications/research-review-series-art-and-design/research-review-series-art-and-desig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slide" Target="/ppt/slides/slide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slide" Target="/ppt/slides/slide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slide" Target="/ppt/slides/slide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slide" Target="/ppt/slides/slide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slide" Target="/ppt/slides/slide2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idx="1" type="subTitle"/>
          </p:nvPr>
        </p:nvSpPr>
        <p:spPr>
          <a:xfrm>
            <a:off x="1007225" y="6204375"/>
            <a:ext cx="5545800" cy="631200"/>
          </a:xfrm>
          <a:prstGeom prst="rect">
            <a:avLst/>
          </a:prstGeom>
          <a:noFill/>
          <a:ln>
            <a:noFill/>
          </a:ln>
        </p:spPr>
        <p:txBody>
          <a:bodyPr anchorCtr="0" anchor="ctr" bIns="116050" lIns="116050" spcFirstLastPara="1" rIns="116050" wrap="square" tIns="116050">
            <a:noAutofit/>
          </a:bodyPr>
          <a:lstStyle/>
          <a:p>
            <a:pPr indent="0" lvl="0" marL="0" rtl="0" algn="l">
              <a:lnSpc>
                <a:spcPct val="150000"/>
              </a:lnSpc>
              <a:spcBef>
                <a:spcPts val="0"/>
              </a:spcBef>
              <a:spcAft>
                <a:spcPts val="1500"/>
              </a:spcAft>
              <a:buSzPts val="1400"/>
              <a:buNone/>
            </a:pPr>
            <a:r>
              <a:rPr lang="en-GB"/>
              <a:t>Progression of knowledge and skills</a:t>
            </a:r>
            <a:br>
              <a:rPr lang="en-GB"/>
            </a:b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3"/>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198" name="Google Shape;198;p23"/>
          <p:cNvSpPr txBox="1"/>
          <p:nvPr>
            <p:ph idx="2" type="subTitle"/>
          </p:nvPr>
        </p:nvSpPr>
        <p:spPr>
          <a:xfrm>
            <a:off x="5287725" y="-50"/>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Making skills (including formal elements)</a:t>
            </a:r>
            <a:endParaRPr>
              <a:solidFill>
                <a:schemeClr val="dk1"/>
              </a:solidFill>
            </a:endParaRPr>
          </a:p>
        </p:txBody>
      </p:sp>
      <p:graphicFrame>
        <p:nvGraphicFramePr>
          <p:cNvPr id="199" name="Google Shape;199;p23"/>
          <p:cNvGraphicFramePr/>
          <p:nvPr/>
        </p:nvGraphicFramePr>
        <p:xfrm>
          <a:off x="333888" y="573935"/>
          <a:ext cx="3000000" cy="3000000"/>
        </p:xfrm>
        <a:graphic>
          <a:graphicData uri="http://schemas.openxmlformats.org/drawingml/2006/table">
            <a:tbl>
              <a:tblPr>
                <a:noFill/>
                <a:tableStyleId>{8CF613F7-0667-4837-8D3B-C33BC3D72D3F}</a:tableStyleId>
              </a:tblPr>
              <a:tblGrid>
                <a:gridCol w="1064000"/>
                <a:gridCol w="2161750"/>
                <a:gridCol w="2675500"/>
                <a:gridCol w="2143400"/>
                <a:gridCol w="2161725"/>
              </a:tblGrid>
              <a:tr h="376900">
                <a:tc rowSpan="2">
                  <a:txBody>
                    <a:bodyPr/>
                    <a:lstStyle/>
                    <a:p>
                      <a:pPr indent="0" lvl="0" marL="0" marR="0" rtl="0" algn="ctr">
                        <a:lnSpc>
                          <a:spcPct val="100000"/>
                        </a:lnSpc>
                        <a:spcBef>
                          <a:spcPts val="0"/>
                        </a:spcBef>
                        <a:spcAft>
                          <a:spcPts val="0"/>
                        </a:spcAft>
                        <a:buClr>
                          <a:srgbClr val="000000"/>
                        </a:buClr>
                        <a:buSzPts val="1500"/>
                        <a:buFont typeface="Arial"/>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gridSpan="4">
                  <a:txBody>
                    <a:bodyPr/>
                    <a:lstStyle/>
                    <a:p>
                      <a:pPr indent="0" lvl="0" marL="0" rtl="0" algn="ctr">
                        <a:spcBef>
                          <a:spcPts val="0"/>
                        </a:spcBef>
                        <a:spcAft>
                          <a:spcPts val="0"/>
                        </a:spcAft>
                        <a:buNone/>
                      </a:pPr>
                      <a:r>
                        <a:rPr b="1" lang="en-GB" sz="1600">
                          <a:solidFill>
                            <a:schemeClr val="dk1"/>
                          </a:solidFill>
                          <a:latin typeface="Lato"/>
                          <a:ea typeface="Lato"/>
                          <a:cs typeface="Lato"/>
                          <a:sym typeface="Lato"/>
                        </a:rPr>
                        <a:t>Sculpture and 3D</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hMerge="1"/>
                <a:tc hMerge="1"/>
              </a:tr>
              <a:tr h="485525">
                <a:tc vMerge="1"/>
                <a:tc>
                  <a:txBody>
                    <a:bodyPr/>
                    <a:lstStyle/>
                    <a:p>
                      <a:pPr indent="0" lvl="0" marL="0" marR="0" rtl="0" algn="ctr">
                        <a:lnSpc>
                          <a:spcPct val="100000"/>
                        </a:lnSpc>
                        <a:spcBef>
                          <a:spcPts val="0"/>
                        </a:spcBef>
                        <a:spcAft>
                          <a:spcPts val="0"/>
                        </a:spcAft>
                        <a:buNone/>
                      </a:pPr>
                      <a:r>
                        <a:rPr b="1" lang="en-GB">
                          <a:solidFill>
                            <a:schemeClr val="dk1"/>
                          </a:solidFill>
                          <a:latin typeface="Lato"/>
                          <a:ea typeface="Lato"/>
                          <a:cs typeface="Lato"/>
                          <a:sym typeface="Lato"/>
                        </a:rPr>
                        <a:t>Year 3</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4</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5</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6</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485525">
                <a:tc>
                  <a:txBody>
                    <a:bodyPr/>
                    <a:lstStyle/>
                    <a:p>
                      <a:pPr indent="0" lvl="0" marL="0" marR="0" rtl="0" algn="ctr">
                        <a:lnSpc>
                          <a:spcPct val="100000"/>
                        </a:lnSpc>
                        <a:spcBef>
                          <a:spcPts val="0"/>
                        </a:spcBef>
                        <a:spcAft>
                          <a:spcPts val="0"/>
                        </a:spcAft>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b="1" sz="1000">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hMerge="1"/>
                <a:tc hMerge="1"/>
              </a:tr>
              <a:tr h="3309500">
                <a:tc>
                  <a:txBody>
                    <a:bodyPr/>
                    <a:lstStyle/>
                    <a:p>
                      <a:pPr indent="0" lvl="0" marL="0" rtl="0" algn="ctr">
                        <a:spcBef>
                          <a:spcPts val="0"/>
                        </a:spcBef>
                        <a:spcAft>
                          <a:spcPts val="0"/>
                        </a:spcAft>
                        <a:buNone/>
                      </a:pPr>
                      <a:r>
                        <a:rPr b="1" lang="en-GB" sz="1300">
                          <a:solidFill>
                            <a:schemeClr val="dk1"/>
                          </a:solidFill>
                          <a:latin typeface="Lato"/>
                          <a:ea typeface="Lato"/>
                          <a:cs typeface="Lato"/>
                          <a:sym typeface="Lato"/>
                        </a:rPr>
                        <a:t>Methods, techniques, media and materials</a:t>
                      </a:r>
                      <a:endParaRPr b="1" sz="1300">
                        <a:solidFill>
                          <a:schemeClr val="dk1"/>
                        </a:solidFill>
                        <a:latin typeface="Lato"/>
                        <a:ea typeface="Lato"/>
                        <a:cs typeface="Lato"/>
                        <a:sym typeface="Lato"/>
                      </a:endParaRPr>
                    </a:p>
                  </a:txBody>
                  <a:tcPr marT="134375" marB="134375"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Join 2D shapes to make a 3D form.</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Join larger pieces of materials, exploring what gives 3D shapes stability.</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Shape card in different  ways eg. rolling, folding and choose the best way to recreate a drawn idea.</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Identify and draw negative spaces.</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Plan a sculpture by drawing.</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Choose materials to scale up an idea.</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Create different joins in card eg. slot, tabs, wrapping.</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Add surface detail to a sculpture using colour or texture.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Display sculpture.</a:t>
                      </a:r>
                      <a:endParaRPr sz="900">
                        <a:solidFill>
                          <a:schemeClr val="dk1"/>
                        </a:solidFill>
                        <a:latin typeface="Lato"/>
                        <a:ea typeface="Lato"/>
                        <a:cs typeface="Lato"/>
                        <a:sym typeface="Lato"/>
                      </a:endParaRPr>
                    </a:p>
                    <a:p>
                      <a:pPr indent="-228600" lvl="0" marL="457200" rtl="0" algn="l">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How different tools can be used to create different sculptural effects and add details and are suited for different purposes, eg. spoon, paper clips for soap</a:t>
                      </a:r>
                      <a:r>
                        <a:rPr lang="en-GB" sz="900">
                          <a:solidFill>
                            <a:schemeClr val="dk1"/>
                          </a:solidFill>
                          <a:latin typeface="Lato"/>
                          <a:ea typeface="Lato"/>
                          <a:cs typeface="Lato"/>
                          <a:sym typeface="Lato"/>
                        </a:rPr>
                        <a:t>, </a:t>
                      </a:r>
                      <a:r>
                        <a:rPr lang="en-GB" sz="900">
                          <a:solidFill>
                            <a:schemeClr val="dk1"/>
                          </a:solidFill>
                          <a:latin typeface="Lato"/>
                          <a:ea typeface="Lato"/>
                          <a:cs typeface="Lato"/>
                          <a:sym typeface="Lato"/>
                        </a:rPr>
                        <a:t>pliers for wire.</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a:t>
                      </a:r>
                      <a:r>
                        <a:rPr lang="en-GB" sz="900">
                          <a:solidFill>
                            <a:schemeClr val="dk1"/>
                          </a:solidFill>
                          <a:latin typeface="Lato"/>
                          <a:ea typeface="Lato"/>
                          <a:cs typeface="Lato"/>
                          <a:sym typeface="Lato"/>
                        </a:rPr>
                        <a:t>their</a:t>
                      </a:r>
                      <a:r>
                        <a:rPr lang="en-GB" sz="900" u="none" cap="none" strike="noStrike">
                          <a:solidFill>
                            <a:schemeClr val="dk1"/>
                          </a:solidFill>
                          <a:latin typeface="Lato"/>
                          <a:ea typeface="Lato"/>
                          <a:cs typeface="Lato"/>
                          <a:sym typeface="Lato"/>
                        </a:rPr>
                        <a:t> arm to draw</a:t>
                      </a:r>
                      <a:r>
                        <a:rPr lang="en-GB" sz="900">
                          <a:solidFill>
                            <a:schemeClr val="dk1"/>
                          </a:solidFill>
                          <a:latin typeface="Lato"/>
                          <a:ea typeface="Lato"/>
                          <a:cs typeface="Lato"/>
                          <a:sym typeface="Lato"/>
                        </a:rPr>
                        <a:t> 3D objects on a large scale.</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a:t>
                      </a:r>
                      <a:r>
                        <a:rPr lang="en-GB" sz="900" u="none" cap="none" strike="noStrike">
                          <a:solidFill>
                            <a:schemeClr val="dk1"/>
                          </a:solidFill>
                          <a:latin typeface="Lato"/>
                          <a:ea typeface="Lato"/>
                          <a:cs typeface="Lato"/>
                          <a:sym typeface="Lato"/>
                        </a:rPr>
                        <a:t>culpt soap from a drawn design.</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Smooth the surface of soap </a:t>
                      </a:r>
                      <a:r>
                        <a:rPr lang="en-GB" sz="900" u="none" cap="none" strike="noStrike">
                          <a:solidFill>
                            <a:schemeClr val="dk1"/>
                          </a:solidFill>
                          <a:latin typeface="Lato"/>
                          <a:ea typeface="Lato"/>
                          <a:cs typeface="Lato"/>
                          <a:sym typeface="Lato"/>
                        </a:rPr>
                        <a:t>using water when carving.</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J</a:t>
                      </a:r>
                      <a:r>
                        <a:rPr lang="en-GB" sz="900" u="none" cap="none" strike="noStrike">
                          <a:solidFill>
                            <a:schemeClr val="dk1"/>
                          </a:solidFill>
                          <a:latin typeface="Lato"/>
                          <a:ea typeface="Lato"/>
                          <a:cs typeface="Lato"/>
                          <a:sym typeface="Lato"/>
                        </a:rPr>
                        <a:t>oin wire to make shapes by twisting and looping pieces together.</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Create a neat line in wire by cutting and twisting the end onto the main piece.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a range of materials to make 3D artwork eg. manipulate light to make shadow </a:t>
                      </a:r>
                      <a:r>
                        <a:rPr lang="en-GB" sz="900">
                          <a:solidFill>
                            <a:schemeClr val="dk1"/>
                          </a:solidFill>
                          <a:latin typeface="Lato"/>
                          <a:ea typeface="Lato"/>
                          <a:cs typeface="Lato"/>
                          <a:sym typeface="Lato"/>
                        </a:rPr>
                        <a:t>sculpture</a:t>
                      </a:r>
                      <a:r>
                        <a:rPr lang="en-GB" sz="900">
                          <a:solidFill>
                            <a:schemeClr val="dk1"/>
                          </a:solidFill>
                          <a:latin typeface="Lato"/>
                          <a:ea typeface="Lato"/>
                          <a:cs typeface="Lato"/>
                          <a:sym typeface="Lato"/>
                        </a:rPr>
                        <a:t>, use recycled materials to make 3D artwork.</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Try out different ways to display a 3D piece and choose the </a:t>
                      </a:r>
                      <a:r>
                        <a:rPr lang="en-GB" sz="900">
                          <a:solidFill>
                            <a:schemeClr val="dk1"/>
                          </a:solidFill>
                          <a:latin typeface="Lato"/>
                          <a:ea typeface="Lato"/>
                          <a:cs typeface="Lato"/>
                          <a:sym typeface="Lato"/>
                        </a:rPr>
                        <a:t>most effective.</a:t>
                      </a:r>
                      <a:endParaRPr sz="900">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an explosion drawing</a:t>
                      </a:r>
                      <a:r>
                        <a:rPr lang="en-GB" sz="900">
                          <a:solidFill>
                            <a:schemeClr val="dk1"/>
                          </a:solidFill>
                          <a:latin typeface="Lato"/>
                          <a:ea typeface="Lato"/>
                          <a:cs typeface="Lato"/>
                          <a:sym typeface="Lato"/>
                        </a:rPr>
                        <a:t> in the style of Cai Guo-Qiang, exploring the effect of different </a:t>
                      </a:r>
                      <a:r>
                        <a:rPr lang="en-GB" sz="900">
                          <a:solidFill>
                            <a:schemeClr val="dk1"/>
                          </a:solidFill>
                          <a:latin typeface="Lato"/>
                          <a:ea typeface="Lato"/>
                          <a:cs typeface="Lato"/>
                          <a:sym typeface="Lato"/>
                        </a:rPr>
                        <a:t>materials</a:t>
                      </a:r>
                      <a:r>
                        <a:rPr lang="en-GB" sz="900">
                          <a:solidFill>
                            <a:schemeClr val="dk1"/>
                          </a:solidFill>
                          <a:latin typeface="Lato"/>
                          <a:ea typeface="Lato"/>
                          <a:cs typeface="Lato"/>
                          <a:sym typeface="Lato"/>
                        </a:rPr>
                        <a:t>.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Try out ideas on a small scale to assess their effect.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everyday objects to form a sculpture.</a:t>
                      </a:r>
                      <a:endParaRPr sz="900" u="none" cap="none" strike="noStrike">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a:t>
                      </a:r>
                      <a:r>
                        <a:rPr lang="en-GB" sz="900">
                          <a:solidFill>
                            <a:schemeClr val="dk1"/>
                          </a:solidFill>
                          <a:latin typeface="Lato"/>
                          <a:ea typeface="Lato"/>
                          <a:cs typeface="Lato"/>
                          <a:sym typeface="Lato"/>
                        </a:rPr>
                        <a:t>ransform and manipulate ordinary objects into sculpture  by wrapping, colouring, covering and joining them.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Try out ideas for making a sculpture interactive.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Plan an installation proposal, making choices about light, sound and display.</a:t>
                      </a:r>
                      <a:endParaRPr sz="900">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a:t>
                      </a:r>
                      <a:r>
                        <a:rPr lang="en-GB" sz="900" u="none" cap="none" strike="noStrike">
                          <a:solidFill>
                            <a:schemeClr val="dk1"/>
                          </a:solidFill>
                          <a:latin typeface="Lato"/>
                          <a:ea typeface="Lato"/>
                          <a:cs typeface="Lato"/>
                          <a:sym typeface="Lato"/>
                        </a:rPr>
                        <a:t>ranslate a 2D image into a 3D form.</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anipulate cardboard to create 3D forms (tearing, cutting, folding, bending, ripping).</a:t>
                      </a:r>
                      <a:endParaRPr sz="900" u="none" cap="none" strike="noStrike">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a:solidFill>
                            <a:schemeClr val="dk1"/>
                          </a:solidFill>
                          <a:latin typeface="Lato"/>
                          <a:ea typeface="Lato"/>
                          <a:cs typeface="Lato"/>
                          <a:sym typeface="Lato"/>
                        </a:rPr>
                        <a:t>anipulate cardboard to create different textures.</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a cardboard relief sculpture.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visual notes to generate ideas for a final piece.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Translate ideas into sculptural forms.</a:t>
                      </a:r>
                      <a:endParaRPr sz="900">
                        <a:solidFill>
                          <a:schemeClr val="dk1"/>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61250">
                <a:tc rowSpan="2">
                  <a:txBody>
                    <a:bodyPr/>
                    <a:lstStyle/>
                    <a:p>
                      <a:pPr indent="0" lvl="0" marL="0" marR="0" rtl="0" algn="ctr">
                        <a:lnSpc>
                          <a:spcPct val="100000"/>
                        </a:lnSpc>
                        <a:spcBef>
                          <a:spcPts val="0"/>
                        </a:spcBef>
                        <a:spcAft>
                          <a:spcPts val="0"/>
                        </a:spcAft>
                        <a:buClr>
                          <a:schemeClr val="dk1"/>
                        </a:buClr>
                        <a:buSzPts val="1100"/>
                        <a:buFont typeface="Arial"/>
                        <a:buNone/>
                      </a:pPr>
                      <a:r>
                        <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hMerge="1"/>
                <a:tc hMerge="1"/>
              </a:tr>
              <a:tr h="1523025">
                <a:tc vMerge="1"/>
                <a:tc>
                  <a:txBody>
                    <a:bodyPr/>
                    <a:lstStyle/>
                    <a:p>
                      <a:pPr indent="0" lvl="0" marL="0" rtl="0" algn="l">
                        <a:lnSpc>
                          <a:spcPct val="80000"/>
                        </a:lnSpc>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Confidently use of a range of materials and tools, selecting and using these appropriately with more independence. </a:t>
                      </a:r>
                      <a:endParaRPr sz="8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8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8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Use hands and tools confidently to cut, shape and join materials for a purpose.</a:t>
                      </a:r>
                      <a:endParaRPr sz="8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850">
                        <a:solidFill>
                          <a:schemeClr val="dk1"/>
                        </a:solidFill>
                        <a:latin typeface="Lato"/>
                        <a:ea typeface="Lato"/>
                        <a:cs typeface="Lato"/>
                        <a:sym typeface="Lato"/>
                      </a:endParaRPr>
                    </a:p>
                    <a:p>
                      <a:pPr indent="0" lvl="0" marL="0" rtl="0" algn="l">
                        <a:lnSpc>
                          <a:spcPct val="80000"/>
                        </a:lnSpc>
                        <a:spcBef>
                          <a:spcPts val="0"/>
                        </a:spcBef>
                        <a:spcAft>
                          <a:spcPts val="0"/>
                        </a:spcAft>
                        <a:buNone/>
                      </a:pPr>
                      <a:r>
                        <a:rPr lang="en-GB" sz="850">
                          <a:solidFill>
                            <a:schemeClr val="dk1"/>
                          </a:solidFill>
                          <a:latin typeface="Lato"/>
                          <a:ea typeface="Lato"/>
                          <a:cs typeface="Lato"/>
                          <a:sym typeface="Lato"/>
                        </a:rPr>
                        <a:t>Develop direct observation, for example by using tonal shading and starting to apply an understanding of shape to communicate form and proportion.</a:t>
                      </a:r>
                      <a:endParaRPr sz="1000">
                        <a:solidFill>
                          <a:schemeClr val="dk1"/>
                        </a:solidFill>
                        <a:latin typeface="Lato"/>
                        <a:ea typeface="Lato"/>
                        <a:cs typeface="Lato"/>
                        <a:sym typeface="Lato"/>
                      </a:endParaRPr>
                    </a:p>
                  </a:txBody>
                  <a:tcPr marT="134375" marB="134375"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t/>
                      </a:r>
                      <a:endParaRPr sz="8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Use growing knowledge of different materials, combining media for effect.</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Use more complex techniques to shape and join materials, such as carving and modelling wire.</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Apply observational skills, showing a greater awareness of composition and demonstrating the beginnings of an individual style.</a:t>
                      </a:r>
                      <a:endParaRPr sz="8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Work with a range of media with control in different ways to achieve different effects, including experimenting with the techniques used by other artists.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Combine a wider range of media, eg photography and digital art effects.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Create in a more sustained way, revisiting artwork over time and applying their understanding of tone, texture, line, colour and form.</a:t>
                      </a:r>
                      <a:endParaRPr sz="8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Create expressively in their own personal style and in response to their choice of stimulus, showing the ability to develop artwork independently.</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Combine materials and techniques appropriately to fit with ideas.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Work in a sustained way over several sessions to complete a piece, including working collaboratively on a larger scale and incorporating the formal elements of art.</a:t>
                      </a:r>
                      <a:endParaRPr sz="8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
        <p:nvSpPr>
          <p:cNvPr id="200" name="Google Shape;200;p23"/>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4"/>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206" name="Google Shape;206;p24"/>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Making skills (including formal elements)</a:t>
            </a:r>
            <a:endParaRPr>
              <a:solidFill>
                <a:schemeClr val="dk1"/>
              </a:solidFill>
            </a:endParaRPr>
          </a:p>
        </p:txBody>
      </p:sp>
      <p:graphicFrame>
        <p:nvGraphicFramePr>
          <p:cNvPr id="207" name="Google Shape;207;p24"/>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095825"/>
                <a:gridCol w="2974675"/>
                <a:gridCol w="2974675"/>
                <a:gridCol w="2974675"/>
              </a:tblGrid>
              <a:tr h="359175">
                <a:tc rowSpan="2">
                  <a:txBody>
                    <a:bodyPr/>
                    <a:lstStyle/>
                    <a:p>
                      <a:pPr indent="0" lvl="0" marL="0" marR="0" rtl="0" algn="ctr">
                        <a:lnSpc>
                          <a:spcPct val="100000"/>
                        </a:lnSpc>
                        <a:spcBef>
                          <a:spcPts val="0"/>
                        </a:spcBef>
                        <a:spcAft>
                          <a:spcPts val="0"/>
                        </a:spcAft>
                        <a:buClr>
                          <a:srgbClr val="000000"/>
                        </a:buClr>
                        <a:buSzPts val="1500"/>
                        <a:buFont typeface="Arial"/>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ctr">
                        <a:spcBef>
                          <a:spcPts val="0"/>
                        </a:spcBef>
                        <a:spcAft>
                          <a:spcPts val="0"/>
                        </a:spcAft>
                        <a:buNone/>
                      </a:pPr>
                      <a:r>
                        <a:rPr b="1" lang="en-GB" sz="1600">
                          <a:solidFill>
                            <a:schemeClr val="dk1"/>
                          </a:solidFill>
                          <a:latin typeface="Lato"/>
                          <a:ea typeface="Lato"/>
                          <a:cs typeface="Lato"/>
                          <a:sym typeface="Lato"/>
                        </a:rPr>
                        <a:t>Craft and design</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472825">
                <a:tc vMerge="1"/>
                <a:tc>
                  <a:txBody>
                    <a:bodyPr/>
                    <a:lstStyle/>
                    <a:p>
                      <a:pPr indent="0" lvl="0" marL="0" rtl="0" algn="ctr">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EYFS: Reception</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1</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2</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72825">
                <a:tc rowSpan="2">
                  <a:txBody>
                    <a:bodyPr/>
                    <a:lstStyle/>
                    <a:p>
                      <a:pPr indent="0" lvl="0" marL="0" rtl="0" algn="ctr">
                        <a:spcBef>
                          <a:spcPts val="0"/>
                        </a:spcBef>
                        <a:spcAft>
                          <a:spcPts val="0"/>
                        </a:spcAft>
                        <a:buNone/>
                      </a:pPr>
                      <a:r>
                        <a:rPr b="1" lang="en-GB" sz="1350">
                          <a:solidFill>
                            <a:schemeClr val="dk1"/>
                          </a:solidFill>
                          <a:latin typeface="Lato"/>
                          <a:ea typeface="Lato"/>
                          <a:cs typeface="Lato"/>
                          <a:sym typeface="Lato"/>
                        </a:rPr>
                        <a:t>Methods, techniques, media and materials</a:t>
                      </a:r>
                      <a:endParaRPr b="1" sz="1350">
                        <a:solidFill>
                          <a:schemeClr val="dk1"/>
                        </a:solidFill>
                        <a:latin typeface="Lato"/>
                        <a:ea typeface="Lato"/>
                        <a:cs typeface="Lato"/>
                        <a:sym typeface="Lato"/>
                      </a:endParaRPr>
                    </a:p>
                    <a:p>
                      <a:pPr indent="0" lvl="0" marL="0" rtl="0" algn="ctr">
                        <a:spcBef>
                          <a:spcPts val="0"/>
                        </a:spcBef>
                        <a:spcAft>
                          <a:spcPts val="0"/>
                        </a:spcAft>
                        <a:buNone/>
                      </a:pPr>
                      <a:r>
                        <a:t/>
                      </a:r>
                      <a:endParaRPr b="1" sz="1700">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2953950">
                <a:tc vMerge="1"/>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Explore differences when cutting a variety of materials.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Investigate different ways of cutting eg. </a:t>
                      </a:r>
                      <a:r>
                        <a:rPr lang="en-GB" sz="900">
                          <a:solidFill>
                            <a:schemeClr val="dk1"/>
                          </a:solidFill>
                          <a:latin typeface="Lato"/>
                          <a:ea typeface="Lato"/>
                          <a:cs typeface="Lato"/>
                          <a:sym typeface="Lato"/>
                        </a:rPr>
                        <a:t>straight</a:t>
                      </a:r>
                      <a:r>
                        <a:rPr lang="en-GB" sz="900">
                          <a:solidFill>
                            <a:schemeClr val="dk1"/>
                          </a:solidFill>
                          <a:latin typeface="Lato"/>
                          <a:ea typeface="Lato"/>
                          <a:cs typeface="Lato"/>
                          <a:sym typeface="Lato"/>
                        </a:rPr>
                        <a:t> lines, wavy lines, zig-zags.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Follow lines when cutting.</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Experiment with threading objects, holding equipment steady to do so.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Explore techniques for </a:t>
                      </a:r>
                      <a:r>
                        <a:rPr lang="en-GB" sz="900">
                          <a:solidFill>
                            <a:schemeClr val="dk1"/>
                          </a:solidFill>
                          <a:latin typeface="Lato"/>
                          <a:ea typeface="Lato"/>
                          <a:cs typeface="Lato"/>
                          <a:sym typeface="Lato"/>
                        </a:rPr>
                        <a:t>joining</a:t>
                      </a:r>
                      <a:r>
                        <a:rPr lang="en-GB" sz="900">
                          <a:solidFill>
                            <a:schemeClr val="dk1"/>
                          </a:solidFill>
                          <a:latin typeface="Lato"/>
                          <a:ea typeface="Lato"/>
                          <a:cs typeface="Lato"/>
                          <a:sym typeface="Lato"/>
                        </a:rPr>
                        <a:t> paper and card eg stick, clip, tie, tape.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Apply craft skills eg. cutting, threading, folding to make their own artworks.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Design something on paper ready to make in three dimensions.</a:t>
                      </a:r>
                      <a:endParaRPr sz="900">
                        <a:solidFill>
                          <a:schemeClr val="dk1"/>
                        </a:solidFill>
                        <a:latin typeface="Lato"/>
                        <a:ea typeface="Lato"/>
                        <a:cs typeface="Lato"/>
                        <a:sym typeface="Lato"/>
                      </a:endParaRPr>
                    </a:p>
                    <a:p>
                      <a:pPr indent="-228600" lvl="0" marL="457200" marR="0" rtl="0" algn="l">
                        <a:lnSpc>
                          <a:spcPct val="100000"/>
                        </a:lnSpc>
                        <a:spcBef>
                          <a:spcPts val="0"/>
                        </a:spcBef>
                        <a:spcAft>
                          <a:spcPts val="0"/>
                        </a:spcAft>
                        <a:buNone/>
                      </a:pPr>
                      <a:r>
                        <a:rPr lang="en-GB" sz="900">
                          <a:solidFill>
                            <a:schemeClr val="dk1"/>
                          </a:solidFill>
                          <a:latin typeface="Lato"/>
                          <a:ea typeface="Lato"/>
                          <a:cs typeface="Lato"/>
                          <a:sym typeface="Lato"/>
                        </a:rPr>
                        <a:t>.</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What materials can be cut, knotted, threaded or plaited.</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W</a:t>
                      </a:r>
                      <a:r>
                        <a:rPr lang="en-GB" sz="900" u="none" cap="none" strike="noStrike">
                          <a:solidFill>
                            <a:schemeClr val="dk1"/>
                          </a:solidFill>
                          <a:latin typeface="Lato"/>
                          <a:ea typeface="Lato"/>
                          <a:cs typeface="Lato"/>
                          <a:sym typeface="Lato"/>
                        </a:rPr>
                        <a:t>rap objects/shapes with wool.</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easure a length</a:t>
                      </a:r>
                      <a:r>
                        <a:rPr lang="en-GB" sz="900">
                          <a:solidFill>
                            <a:schemeClr val="dk1"/>
                          </a:solidFill>
                          <a:latin typeface="Lato"/>
                          <a:ea typeface="Lato"/>
                          <a:cs typeface="Lato"/>
                          <a:sym typeface="Lato"/>
                        </a:rPr>
                        <a:t>.</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a:t>
                      </a:r>
                      <a:r>
                        <a:rPr lang="en-GB" sz="900" u="none" cap="none" strike="noStrike">
                          <a:solidFill>
                            <a:schemeClr val="dk1"/>
                          </a:solidFill>
                          <a:latin typeface="Lato"/>
                          <a:ea typeface="Lato"/>
                          <a:cs typeface="Lato"/>
                          <a:sym typeface="Lato"/>
                        </a:rPr>
                        <a:t>ie a knot, thread and plait</a:t>
                      </a:r>
                      <a:r>
                        <a:rPr lang="en-GB" sz="900">
                          <a:solidFill>
                            <a:schemeClr val="dk1"/>
                          </a:solidFill>
                          <a:latin typeface="Lato"/>
                          <a:ea typeface="Lato"/>
                          <a:cs typeface="Lato"/>
                          <a:sym typeface="Lato"/>
                        </a:rPr>
                        <a:t>.</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a box loom.</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J</a:t>
                      </a:r>
                      <a:r>
                        <a:rPr lang="en-GB" sz="900" u="none" cap="none" strike="noStrike">
                          <a:solidFill>
                            <a:schemeClr val="dk1"/>
                          </a:solidFill>
                          <a:latin typeface="Lato"/>
                          <a:ea typeface="Lato"/>
                          <a:cs typeface="Lato"/>
                          <a:sym typeface="Lato"/>
                        </a:rPr>
                        <a:t>oin using knots.</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W</a:t>
                      </a:r>
                      <a:r>
                        <a:rPr lang="en-GB" sz="900" u="none" cap="none" strike="noStrike">
                          <a:solidFill>
                            <a:schemeClr val="dk1"/>
                          </a:solidFill>
                          <a:latin typeface="Lato"/>
                          <a:ea typeface="Lato"/>
                          <a:cs typeface="Lato"/>
                          <a:sym typeface="Lato"/>
                        </a:rPr>
                        <a:t>eave with paper on a paper loom.</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W</a:t>
                      </a:r>
                      <a:r>
                        <a:rPr lang="en-GB" sz="900" u="none" cap="none" strike="noStrike">
                          <a:solidFill>
                            <a:schemeClr val="dk1"/>
                          </a:solidFill>
                          <a:latin typeface="Lato"/>
                          <a:ea typeface="Lato"/>
                          <a:cs typeface="Lato"/>
                          <a:sym typeface="Lato"/>
                        </a:rPr>
                        <a:t>eave using a combination of materials.</a:t>
                      </a:r>
                      <a:endParaRPr sz="900" u="none" cap="none" strike="noStrike">
                        <a:solidFill>
                          <a:schemeClr val="dk1"/>
                        </a:solidFill>
                        <a:latin typeface="Lato"/>
                        <a:ea typeface="Lato"/>
                        <a:cs typeface="Lato"/>
                        <a:sym typeface="Lato"/>
                      </a:endParaRPr>
                    </a:p>
                    <a:p>
                      <a:pPr indent="0" lvl="0" marL="0" rtl="0" algn="l">
                        <a:spcBef>
                          <a:spcPts val="0"/>
                        </a:spcBef>
                        <a:spcAft>
                          <a:spcPts val="0"/>
                        </a:spcAft>
                        <a:buNone/>
                      </a:pPr>
                      <a:r>
                        <a:t/>
                      </a:r>
                      <a:endParaRPr sz="900">
                        <a:solidFill>
                          <a:schemeClr val="dk1"/>
                        </a:solidFill>
                        <a:latin typeface="Lato"/>
                        <a:ea typeface="Lato"/>
                        <a:cs typeface="Lato"/>
                        <a:sym typeface="Lato"/>
                      </a:endParaRPr>
                    </a:p>
                    <a:p>
                      <a:pPr indent="0" lvl="0" marL="457200" marR="0" rtl="0" algn="l">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raw a map to illustrate a journey.</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Separate wool fibres ready to make felt.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Lay wool fibres in opposite directions to make felt.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Roll and </a:t>
                      </a:r>
                      <a:r>
                        <a:rPr lang="en-GB" sz="900">
                          <a:solidFill>
                            <a:schemeClr val="dk1"/>
                          </a:solidFill>
                          <a:latin typeface="Lato"/>
                          <a:ea typeface="Lato"/>
                          <a:cs typeface="Lato"/>
                          <a:sym typeface="Lato"/>
                        </a:rPr>
                        <a:t>squeeze</a:t>
                      </a:r>
                      <a:r>
                        <a:rPr lang="en-GB" sz="900">
                          <a:solidFill>
                            <a:schemeClr val="dk1"/>
                          </a:solidFill>
                          <a:latin typeface="Lato"/>
                          <a:ea typeface="Lato"/>
                          <a:cs typeface="Lato"/>
                          <a:sym typeface="Lato"/>
                        </a:rPr>
                        <a:t> the felt to make the fibres stick </a:t>
                      </a:r>
                      <a:r>
                        <a:rPr lang="en-GB" sz="900">
                          <a:solidFill>
                            <a:schemeClr val="dk1"/>
                          </a:solidFill>
                          <a:latin typeface="Lato"/>
                          <a:ea typeface="Lato"/>
                          <a:cs typeface="Lato"/>
                          <a:sym typeface="Lato"/>
                        </a:rPr>
                        <a:t>together.</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Add details to felt by twisting small amounts of wool.</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Choose which parts of their drawn map to represent in their ‘stained glass’.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Overlap cellophane/tissue to create new colours.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raw a design onto a printing polystyrene tile</a:t>
                      </a:r>
                      <a:r>
                        <a:rPr lang="en-GB" sz="900">
                          <a:solidFill>
                            <a:schemeClr val="dk1"/>
                          </a:solidFill>
                          <a:latin typeface="Lato"/>
                          <a:ea typeface="Lato"/>
                          <a:cs typeface="Lato"/>
                          <a:sym typeface="Lato"/>
                        </a:rPr>
                        <a:t> without pushing the pencil right </a:t>
                      </a:r>
                      <a:r>
                        <a:rPr lang="en-GB" sz="900">
                          <a:solidFill>
                            <a:schemeClr val="dk1"/>
                          </a:solidFill>
                          <a:latin typeface="Lato"/>
                          <a:ea typeface="Lato"/>
                          <a:cs typeface="Lato"/>
                          <a:sym typeface="Lato"/>
                        </a:rPr>
                        <a:t>through</a:t>
                      </a:r>
                      <a:r>
                        <a:rPr lang="en-GB" sz="900">
                          <a:solidFill>
                            <a:schemeClr val="dk1"/>
                          </a:solidFill>
                          <a:latin typeface="Lato"/>
                          <a:ea typeface="Lato"/>
                          <a:cs typeface="Lato"/>
                          <a:sym typeface="Lato"/>
                        </a:rPr>
                        <a:t> the surface.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a:t>
                      </a:r>
                      <a:r>
                        <a:rPr lang="en-GB" sz="900">
                          <a:solidFill>
                            <a:schemeClr val="dk1"/>
                          </a:solidFill>
                          <a:latin typeface="Lato"/>
                          <a:ea typeface="Lato"/>
                          <a:cs typeface="Lato"/>
                          <a:sym typeface="Lato"/>
                        </a:rPr>
                        <a:t>pply paint or ink using a printing roller.</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Smooth a printing tile evenly to transfer an image.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Try out a variety of ideas for adapting prints into 2D or 3D artworks.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21725">
                <a:tc rowSpan="2">
                  <a:txBody>
                    <a:bodyPr/>
                    <a:lstStyle/>
                    <a:p>
                      <a:pPr indent="0" lvl="0" marL="0" rtl="0" algn="ctr">
                        <a:spcBef>
                          <a:spcPts val="0"/>
                        </a:spcBef>
                        <a:spcAft>
                          <a:spcPts val="0"/>
                        </a:spcAft>
                        <a:buNone/>
                      </a:pPr>
                      <a:r>
                        <a:t/>
                      </a:r>
                      <a:endParaRPr b="1" sz="1350">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a:t>
                      </a:r>
                      <a:endParaRPr b="1" sz="800">
                        <a:solidFill>
                          <a:schemeClr val="dk1"/>
                        </a:solidFill>
                        <a:latin typeface="Lato"/>
                        <a:ea typeface="Lato"/>
                        <a:cs typeface="Lato"/>
                        <a:sym typeface="Lato"/>
                      </a:endParaRPr>
                    </a:p>
                    <a:p>
                      <a:pPr indent="0" lvl="0" marL="0" rtl="0" algn="r">
                        <a:spcBef>
                          <a:spcPts val="0"/>
                        </a:spcBef>
                        <a:spcAft>
                          <a:spcPts val="0"/>
                        </a:spcAft>
                        <a:buClr>
                          <a:schemeClr val="dk1"/>
                        </a:buClr>
                        <a:buSzPts val="1100"/>
                        <a:buFont typeface="Arial"/>
                        <a:buNone/>
                      </a:pP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880475">
                <a:tc vMerge="1"/>
                <a:tc>
                  <a:txBody>
                    <a:bodyPr/>
                    <a:lstStyle/>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Use a range of drawing materials, art application techniques, mixed-media scraps and modelling materials to create child-led art with no set outcome.</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Cut, thread, join and manipulate materials safely, focussing on process over outcome. </a:t>
                      </a:r>
                      <a:endParaRPr sz="8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Develop some control when using a wide range of tools to draw, paint and create crafts and sculptures.</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Explore and analyse a wider variety of ways to join and fix materials in place.</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Further demonstrate increased control with a greater range of media.</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Make choices about which materials and techniques to use to create an effect.</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Use hands and tools with confidence when cutting, shaping and joining paper, card and malleable materials.</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08" name="Google Shape;208;p24"/>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5"/>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214" name="Google Shape;214;p25"/>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Making skills (including formal elements)</a:t>
            </a:r>
            <a:endParaRPr>
              <a:solidFill>
                <a:schemeClr val="dk1"/>
              </a:solidFill>
            </a:endParaRPr>
          </a:p>
        </p:txBody>
      </p:sp>
      <p:graphicFrame>
        <p:nvGraphicFramePr>
          <p:cNvPr id="215" name="Google Shape;215;p25"/>
          <p:cNvGraphicFramePr/>
          <p:nvPr/>
        </p:nvGraphicFramePr>
        <p:xfrm>
          <a:off x="352238" y="720710"/>
          <a:ext cx="3000000" cy="3000000"/>
        </p:xfrm>
        <a:graphic>
          <a:graphicData uri="http://schemas.openxmlformats.org/drawingml/2006/table">
            <a:tbl>
              <a:tblPr>
                <a:noFill/>
                <a:tableStyleId>{8CF613F7-0667-4837-8D3B-C33BC3D72D3F}</a:tableStyleId>
              </a:tblPr>
              <a:tblGrid>
                <a:gridCol w="883850"/>
                <a:gridCol w="1999850"/>
                <a:gridCol w="2917300"/>
                <a:gridCol w="2392675"/>
                <a:gridCol w="2012750"/>
              </a:tblGrid>
              <a:tr h="372325">
                <a:tc rowSpan="2">
                  <a:txBody>
                    <a:bodyPr/>
                    <a:lstStyle/>
                    <a:p>
                      <a:pPr indent="0" lvl="0" marL="0" marR="0" rtl="0" algn="ctr">
                        <a:lnSpc>
                          <a:spcPct val="100000"/>
                        </a:lnSpc>
                        <a:spcBef>
                          <a:spcPts val="0"/>
                        </a:spcBef>
                        <a:spcAft>
                          <a:spcPts val="0"/>
                        </a:spcAft>
                        <a:buClr>
                          <a:srgbClr val="000000"/>
                        </a:buClr>
                        <a:buSzPts val="1500"/>
                        <a:buFont typeface="Arial"/>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ctr">
                        <a:spcBef>
                          <a:spcPts val="0"/>
                        </a:spcBef>
                        <a:spcAft>
                          <a:spcPts val="0"/>
                        </a:spcAft>
                        <a:buNone/>
                      </a:pPr>
                      <a:r>
                        <a:rPr b="1" lang="en-GB" sz="1600">
                          <a:solidFill>
                            <a:schemeClr val="dk1"/>
                          </a:solidFill>
                          <a:latin typeface="Lato"/>
                          <a:ea typeface="Lato"/>
                          <a:cs typeface="Lato"/>
                          <a:sym typeface="Lato"/>
                        </a:rPr>
                        <a:t>Craft and design</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452450">
                <a:tc vMerge="1"/>
                <a:tc>
                  <a:txBody>
                    <a:bodyPr/>
                    <a:lstStyle/>
                    <a:p>
                      <a:pPr indent="0" lvl="0" marL="0" marR="0" rtl="0" algn="ctr">
                        <a:lnSpc>
                          <a:spcPct val="100000"/>
                        </a:lnSpc>
                        <a:spcBef>
                          <a:spcPts val="0"/>
                        </a:spcBef>
                        <a:spcAft>
                          <a:spcPts val="0"/>
                        </a:spcAft>
                        <a:buNone/>
                      </a:pPr>
                      <a:r>
                        <a:rPr b="1" lang="en-GB">
                          <a:solidFill>
                            <a:schemeClr val="dk1"/>
                          </a:solidFill>
                          <a:latin typeface="Lato"/>
                          <a:ea typeface="Lato"/>
                          <a:cs typeface="Lato"/>
                          <a:sym typeface="Lato"/>
                        </a:rPr>
                        <a:t>Year 3</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4</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5</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6</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52450">
                <a:tc>
                  <a:txBody>
                    <a:bodyPr/>
                    <a:lstStyle/>
                    <a:p>
                      <a:pPr indent="0" lvl="0" marL="0" marR="0" rtl="0" algn="ctr">
                        <a:lnSpc>
                          <a:spcPct val="100000"/>
                        </a:lnSpc>
                        <a:spcBef>
                          <a:spcPts val="0"/>
                        </a:spcBef>
                        <a:spcAft>
                          <a:spcPts val="0"/>
                        </a:spcAft>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b="1" sz="10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3291600">
                <a:tc>
                  <a:txBody>
                    <a:bodyPr/>
                    <a:lstStyle/>
                    <a:p>
                      <a:pPr indent="0" lvl="0" marL="0" rtl="0" algn="ctr">
                        <a:spcBef>
                          <a:spcPts val="0"/>
                        </a:spcBef>
                        <a:spcAft>
                          <a:spcPts val="0"/>
                        </a:spcAft>
                        <a:buNone/>
                      </a:pPr>
                      <a:r>
                        <a:rPr b="1" lang="en-GB" sz="1200">
                          <a:solidFill>
                            <a:schemeClr val="dk1"/>
                          </a:solidFill>
                          <a:latin typeface="Lato"/>
                          <a:ea typeface="Lato"/>
                          <a:cs typeface="Lato"/>
                          <a:sym typeface="Lato"/>
                        </a:rPr>
                        <a:t>Methods, tech-</a:t>
                      </a:r>
                      <a:endParaRPr b="1" sz="1200">
                        <a:solidFill>
                          <a:schemeClr val="dk1"/>
                        </a:solidFill>
                        <a:latin typeface="Lato"/>
                        <a:ea typeface="Lato"/>
                        <a:cs typeface="Lato"/>
                        <a:sym typeface="Lato"/>
                      </a:endParaRPr>
                    </a:p>
                    <a:p>
                      <a:pPr indent="0" lvl="0" marL="0" rtl="0" algn="ctr">
                        <a:spcBef>
                          <a:spcPts val="0"/>
                        </a:spcBef>
                        <a:spcAft>
                          <a:spcPts val="0"/>
                        </a:spcAft>
                        <a:buNone/>
                      </a:pPr>
                      <a:r>
                        <a:rPr b="1" lang="en-GB" sz="1200">
                          <a:solidFill>
                            <a:schemeClr val="dk1"/>
                          </a:solidFill>
                          <a:latin typeface="Lato"/>
                          <a:ea typeface="Lato"/>
                          <a:cs typeface="Lato"/>
                          <a:sym typeface="Lato"/>
                        </a:rPr>
                        <a:t>niques, media and materials.</a:t>
                      </a:r>
                      <a:endParaRPr b="1" sz="12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That layering materials in opposite directions make the handmade paper</a:t>
                      </a:r>
                      <a:r>
                        <a:rPr lang="en-GB" sz="850">
                          <a:solidFill>
                            <a:schemeClr val="dk1"/>
                          </a:solidFill>
                          <a:latin typeface="Lato"/>
                          <a:ea typeface="Lato"/>
                          <a:cs typeface="Lato"/>
                          <a:sym typeface="Lato"/>
                        </a:rPr>
                        <a:t> </a:t>
                      </a:r>
                      <a:r>
                        <a:rPr lang="en-GB" sz="850">
                          <a:solidFill>
                            <a:schemeClr val="dk1"/>
                          </a:solidFill>
                          <a:latin typeface="Lato"/>
                          <a:ea typeface="Lato"/>
                          <a:cs typeface="Lato"/>
                          <a:sym typeface="Lato"/>
                        </a:rPr>
                        <a:t>stronger.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How to:</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Use a sketchbook to research  a subject using different techniques and materials to  present  ideas. </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Construct a new paper material using paper, water and glue</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Use symbols to reflect both literal and figurative ideas. </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Produce and select an effective final design. </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Make a scroll.</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Make a zine.</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Use a zine to present information. </a:t>
                      </a:r>
                      <a:endParaRPr sz="850">
                        <a:solidFill>
                          <a:schemeClr val="dk1"/>
                        </a:solidFill>
                        <a:latin typeface="Lato"/>
                        <a:ea typeface="Lato"/>
                        <a:cs typeface="Lato"/>
                        <a:sym typeface="Lato"/>
                      </a:endParaRPr>
                    </a:p>
                    <a:p>
                      <a:pPr indent="-228600" lvl="0" marL="457200" rtl="0" algn="l">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That a mood board is a visual collection which aims to convey a general feeling or idea.</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That batik is a traditional fabric decoration technique that uses hot wax. </a:t>
                      </a:r>
                      <a:endParaRPr sz="8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How to:</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Select imagery and use as inspiration for a design project.</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To know how to make a mood board.</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Recognise a theme and develop colour palettes using selected imagery and drawings. </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Draw small sections of one  image to </a:t>
                      </a:r>
                      <a:r>
                        <a:rPr lang="en-GB" sz="850">
                          <a:solidFill>
                            <a:schemeClr val="dk1"/>
                          </a:solidFill>
                          <a:latin typeface="Lato"/>
                          <a:ea typeface="Lato"/>
                          <a:cs typeface="Lato"/>
                          <a:sym typeface="Lato"/>
                        </a:rPr>
                        <a:t>docs</a:t>
                      </a:r>
                      <a:r>
                        <a:rPr lang="en-GB" sz="850">
                          <a:solidFill>
                            <a:schemeClr val="dk1"/>
                          </a:solidFill>
                          <a:latin typeface="Lato"/>
                          <a:ea typeface="Lato"/>
                          <a:cs typeface="Lato"/>
                          <a:sym typeface="Lato"/>
                        </a:rPr>
                        <a:t> on colours and texture.</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D</a:t>
                      </a:r>
                      <a:r>
                        <a:rPr lang="en-GB" sz="850" u="none" cap="none" strike="noStrike">
                          <a:solidFill>
                            <a:schemeClr val="dk1"/>
                          </a:solidFill>
                          <a:latin typeface="Lato"/>
                          <a:ea typeface="Lato"/>
                          <a:cs typeface="Lato"/>
                          <a:sym typeface="Lato"/>
                        </a:rPr>
                        <a:t>evelop observational drawings into shapes and pattern for design.</a:t>
                      </a:r>
                      <a:endParaRPr sz="850" u="none" cap="none" strike="noStrike">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a:t>
                      </a:r>
                      <a:r>
                        <a:rPr lang="en-GB" sz="850">
                          <a:solidFill>
                            <a:schemeClr val="dk1"/>
                          </a:solidFill>
                          <a:latin typeface="Lato"/>
                          <a:ea typeface="Lato"/>
                          <a:cs typeface="Lato"/>
                          <a:sym typeface="Lato"/>
                        </a:rPr>
                        <a:t>ransfer a design using a tracing method.</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M</a:t>
                      </a:r>
                      <a:r>
                        <a:rPr lang="en-GB" sz="850" u="none" cap="none" strike="noStrike">
                          <a:solidFill>
                            <a:schemeClr val="dk1"/>
                          </a:solidFill>
                          <a:latin typeface="Lato"/>
                          <a:ea typeface="Lato"/>
                          <a:cs typeface="Lato"/>
                          <a:sym typeface="Lato"/>
                        </a:rPr>
                        <a:t>ake a </a:t>
                      </a:r>
                      <a:r>
                        <a:rPr lang="en-GB" sz="850">
                          <a:solidFill>
                            <a:schemeClr val="dk1"/>
                          </a:solidFill>
                          <a:latin typeface="Lato"/>
                          <a:ea typeface="Lato"/>
                          <a:cs typeface="Lato"/>
                          <a:sym typeface="Lato"/>
                        </a:rPr>
                        <a:t>repeating</a:t>
                      </a:r>
                      <a:r>
                        <a:rPr lang="en-GB" sz="850" u="none" cap="none" strike="noStrike">
                          <a:solidFill>
                            <a:schemeClr val="dk1"/>
                          </a:solidFill>
                          <a:latin typeface="Lato"/>
                          <a:ea typeface="Lato"/>
                          <a:cs typeface="Lato"/>
                          <a:sym typeface="Lato"/>
                        </a:rPr>
                        <a:t> pattern </a:t>
                      </a:r>
                      <a:r>
                        <a:rPr lang="en-GB" sz="850">
                          <a:solidFill>
                            <a:schemeClr val="dk1"/>
                          </a:solidFill>
                          <a:latin typeface="Lato"/>
                          <a:ea typeface="Lato"/>
                          <a:cs typeface="Lato"/>
                          <a:sym typeface="Lato"/>
                        </a:rPr>
                        <a:t>tile </a:t>
                      </a:r>
                      <a:r>
                        <a:rPr lang="en-GB" sz="850" u="none" cap="none" strike="noStrike">
                          <a:solidFill>
                            <a:schemeClr val="dk1"/>
                          </a:solidFill>
                          <a:latin typeface="Lato"/>
                          <a:ea typeface="Lato"/>
                          <a:cs typeface="Lato"/>
                          <a:sym typeface="Lato"/>
                        </a:rPr>
                        <a:t>using cut and torn paper shapes.</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Ue glue as an alternative batik technique to create patterns on fabric. </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Use materials, like glue, in different ways depending on the desired effect.</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Paint on fabric.</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Wash fabric to remove </a:t>
                      </a:r>
                      <a:r>
                        <a:rPr lang="en-GB" sz="850">
                          <a:solidFill>
                            <a:schemeClr val="dk1"/>
                          </a:solidFill>
                          <a:latin typeface="Lato"/>
                          <a:ea typeface="Lato"/>
                          <a:cs typeface="Lato"/>
                          <a:sym typeface="Lato"/>
                        </a:rPr>
                        <a:t>glue</a:t>
                      </a:r>
                      <a:r>
                        <a:rPr lang="en-GB" sz="850">
                          <a:solidFill>
                            <a:schemeClr val="dk1"/>
                          </a:solidFill>
                          <a:latin typeface="Lato"/>
                          <a:ea typeface="Lato"/>
                          <a:cs typeface="Lato"/>
                          <a:sym typeface="Lato"/>
                        </a:rPr>
                        <a:t> to finish a decorative fabric piece.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The steps to make a monoprint.</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When a roller is sufficiently inked.</a:t>
                      </a:r>
                      <a:endParaRPr sz="8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How to:</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M</a:t>
                      </a:r>
                      <a:r>
                        <a:rPr lang="en-GB" sz="850" u="none" cap="none" strike="noStrike">
                          <a:solidFill>
                            <a:schemeClr val="dk1"/>
                          </a:solidFill>
                          <a:latin typeface="Lato"/>
                          <a:ea typeface="Lato"/>
                          <a:cs typeface="Lato"/>
                          <a:sym typeface="Lato"/>
                        </a:rPr>
                        <a:t>ake an observational drawing of a house.</a:t>
                      </a:r>
                      <a:endParaRPr sz="850" u="none" cap="none" strike="noStrike">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Use shapes and measuring as methods to draw accurate proportions. </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Select a small section of a drawing to use as a print design.</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D</a:t>
                      </a:r>
                      <a:r>
                        <a:rPr lang="en-GB" sz="850" u="none" cap="none" strike="noStrike">
                          <a:solidFill>
                            <a:schemeClr val="dk1"/>
                          </a:solidFill>
                          <a:latin typeface="Lato"/>
                          <a:ea typeface="Lato"/>
                          <a:cs typeface="Lato"/>
                          <a:sym typeface="Lato"/>
                        </a:rPr>
                        <a:t>evelop drawings further </a:t>
                      </a:r>
                      <a:r>
                        <a:rPr lang="en-GB" sz="850">
                          <a:solidFill>
                            <a:schemeClr val="dk1"/>
                          </a:solidFill>
                          <a:latin typeface="Lato"/>
                          <a:ea typeface="Lato"/>
                          <a:cs typeface="Lato"/>
                          <a:sym typeface="Lato"/>
                        </a:rPr>
                        <a:t>to use as a </a:t>
                      </a:r>
                      <a:r>
                        <a:rPr lang="en-GB" sz="850" u="none" cap="none" strike="noStrike">
                          <a:solidFill>
                            <a:schemeClr val="dk1"/>
                          </a:solidFill>
                          <a:latin typeface="Lato"/>
                          <a:ea typeface="Lato"/>
                          <a:cs typeface="Lato"/>
                          <a:sym typeface="Lato"/>
                        </a:rPr>
                        <a:t> design for print.</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D</a:t>
                      </a:r>
                      <a:r>
                        <a:rPr lang="en-GB" sz="850">
                          <a:solidFill>
                            <a:schemeClr val="dk1"/>
                          </a:solidFill>
                          <a:latin typeface="Lato"/>
                          <a:ea typeface="Lato"/>
                          <a:cs typeface="Lato"/>
                          <a:sym typeface="Lato"/>
                        </a:rPr>
                        <a:t>esign a building that fits a specific brief.</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Draw an idea in the style of an architect that is annotated to explain key features. </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Draw from different views, such as a front or side elevation.</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Use sketchbooks to research and present information about an artist.</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Interpret an idea in into a design for a structure.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How different materials can be used to produce photorealistic artwork.</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That macro photography is showing a subject as larger than it is in real life.</a:t>
                      </a:r>
                      <a:endParaRPr sz="850">
                        <a:solidFill>
                          <a:schemeClr val="dk1"/>
                        </a:solidFill>
                        <a:latin typeface="Lato"/>
                        <a:ea typeface="Lato"/>
                        <a:cs typeface="Lato"/>
                        <a:sym typeface="Lato"/>
                      </a:endParaRPr>
                    </a:p>
                    <a:p>
                      <a:pPr indent="0" lvl="0" marL="457200" rtl="0" algn="l">
                        <a:spcBef>
                          <a:spcPts val="0"/>
                        </a:spcBef>
                        <a:spcAft>
                          <a:spcPts val="0"/>
                        </a:spcAft>
                        <a:buNone/>
                      </a:pPr>
                      <a:r>
                        <a:t/>
                      </a:r>
                      <a:endParaRPr sz="8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How to:</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C</a:t>
                      </a:r>
                      <a:r>
                        <a:rPr lang="en-GB" sz="850" u="none" cap="none" strike="noStrike">
                          <a:solidFill>
                            <a:schemeClr val="dk1"/>
                          </a:solidFill>
                          <a:latin typeface="Lato"/>
                          <a:ea typeface="Lato"/>
                          <a:cs typeface="Lato"/>
                          <a:sym typeface="Lato"/>
                        </a:rPr>
                        <a:t>reate a photomontage.</a:t>
                      </a:r>
                      <a:endParaRPr sz="850" u="none" cap="none" strike="noStrike">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Create artwork for a design brief.</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a:t>
                      </a:r>
                      <a:r>
                        <a:rPr lang="en-GB" sz="850">
                          <a:solidFill>
                            <a:schemeClr val="dk1"/>
                          </a:solidFill>
                          <a:latin typeface="Lato"/>
                          <a:ea typeface="Lato"/>
                          <a:cs typeface="Lato"/>
                          <a:sym typeface="Lato"/>
                        </a:rPr>
                        <a:t>se a camera or tablet for photography.</a:t>
                      </a:r>
                      <a:endParaRPr sz="850">
                        <a:solidFill>
                          <a:schemeClr val="dk1"/>
                        </a:solidFill>
                        <a:latin typeface="Lato"/>
                        <a:ea typeface="Lato"/>
                        <a:cs typeface="Lato"/>
                        <a:sym typeface="Lato"/>
                      </a:endParaRPr>
                    </a:p>
                    <a:p>
                      <a:pPr indent="-282575" lvl="0" marL="457200" rtl="0" algn="l">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Identify the parts of a camera.</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a:t>
                      </a:r>
                      <a:r>
                        <a:rPr lang="en-GB" sz="850" u="none" cap="none" strike="noStrike">
                          <a:solidFill>
                            <a:schemeClr val="dk1"/>
                          </a:solidFill>
                          <a:latin typeface="Lato"/>
                          <a:ea typeface="Lato"/>
                          <a:cs typeface="Lato"/>
                          <a:sym typeface="Lato"/>
                        </a:rPr>
                        <a:t>ake a macro photo</a:t>
                      </a:r>
                      <a:r>
                        <a:rPr lang="en-GB" sz="850">
                          <a:solidFill>
                            <a:schemeClr val="dk1"/>
                          </a:solidFill>
                          <a:latin typeface="Lato"/>
                          <a:ea typeface="Lato"/>
                          <a:cs typeface="Lato"/>
                          <a:sym typeface="Lato"/>
                        </a:rPr>
                        <a:t>, choosing an interesting composition. </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M</a:t>
                      </a:r>
                      <a:r>
                        <a:rPr lang="en-GB" sz="850" u="none" cap="none" strike="noStrike">
                          <a:solidFill>
                            <a:schemeClr val="dk1"/>
                          </a:solidFill>
                          <a:latin typeface="Lato"/>
                          <a:ea typeface="Lato"/>
                          <a:cs typeface="Lato"/>
                          <a:sym typeface="Lato"/>
                        </a:rPr>
                        <a:t>anipulate a photograph using photo editing tools.</a:t>
                      </a:r>
                      <a:endParaRPr sz="850" u="none" cap="none" strike="noStrike">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a:t>
                      </a:r>
                      <a:r>
                        <a:rPr lang="en-GB" sz="850" u="none" cap="none" strike="noStrike">
                          <a:solidFill>
                            <a:schemeClr val="dk1"/>
                          </a:solidFill>
                          <a:latin typeface="Lato"/>
                          <a:ea typeface="Lato"/>
                          <a:cs typeface="Lato"/>
                          <a:sym typeface="Lato"/>
                        </a:rPr>
                        <a:t>se drama and props to recreate imagery.</a:t>
                      </a:r>
                      <a:endParaRPr sz="850" u="none" cap="none" strike="noStrike">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Take a portrait photograph.</a:t>
                      </a:r>
                      <a:endParaRPr sz="850">
                        <a:solidFill>
                          <a:schemeClr val="dk1"/>
                        </a:solidFill>
                        <a:latin typeface="Lato"/>
                        <a:ea typeface="Lato"/>
                        <a:cs typeface="Lato"/>
                        <a:sym typeface="Lato"/>
                      </a:endParaRPr>
                    </a:p>
                    <a:p>
                      <a:pPr indent="-282575" lvl="0" marL="457200" marR="0" rtl="0" algn="l">
                        <a:lnSpc>
                          <a:spcPct val="100000"/>
                        </a:lnSpc>
                        <a:spcBef>
                          <a:spcPts val="0"/>
                        </a:spcBef>
                        <a:spcAft>
                          <a:spcPts val="0"/>
                        </a:spcAft>
                        <a:buClr>
                          <a:schemeClr val="dk1"/>
                        </a:buClr>
                        <a:buSzPts val="850"/>
                        <a:buFont typeface="Lato"/>
                        <a:buChar char="●"/>
                      </a:pPr>
                      <a:r>
                        <a:rPr lang="en-GB" sz="850">
                          <a:solidFill>
                            <a:schemeClr val="dk1"/>
                          </a:solidFill>
                          <a:latin typeface="Lato"/>
                          <a:ea typeface="Lato"/>
                          <a:cs typeface="Lato"/>
                          <a:sym typeface="Lato"/>
                        </a:rPr>
                        <a:t>Use a grid method to copy a photograph into a drawing.</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66875">
                <a:tc>
                  <a:txBody>
                    <a:bodyPr/>
                    <a:lstStyle/>
                    <a:p>
                      <a:pPr indent="0" lvl="0" marL="0" marR="0" rtl="0" algn="ctr">
                        <a:lnSpc>
                          <a:spcPct val="100000"/>
                        </a:lnSpc>
                        <a:spcBef>
                          <a:spcPts val="0"/>
                        </a:spcBef>
                        <a:spcAft>
                          <a:spcPts val="0"/>
                        </a:spcAft>
                        <a:buClr>
                          <a:schemeClr val="dk1"/>
                        </a:buClr>
                        <a:buSzPts val="1100"/>
                        <a:buFont typeface="Arial"/>
                        <a:buNone/>
                      </a:pPr>
                      <a:r>
                        <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a:t>
                      </a:r>
                      <a:endParaRPr b="1" sz="800">
                        <a:solidFill>
                          <a:schemeClr val="dk1"/>
                        </a:solidFill>
                        <a:latin typeface="Lato"/>
                        <a:ea typeface="Lato"/>
                        <a:cs typeface="Lato"/>
                        <a:sym typeface="Lato"/>
                      </a:endParaRPr>
                    </a:p>
                    <a:p>
                      <a:pPr indent="0" lvl="0" marL="0" rtl="0" algn="r">
                        <a:spcBef>
                          <a:spcPts val="0"/>
                        </a:spcBef>
                        <a:spcAft>
                          <a:spcPts val="0"/>
                        </a:spcAft>
                        <a:buNone/>
                      </a:pP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990200">
                <a:tc>
                  <a:txBody>
                    <a:bodyPr/>
                    <a:lstStyle/>
                    <a:p>
                      <a:pPr indent="0" lvl="0" marL="0" rtl="0" algn="ctr">
                        <a:spcBef>
                          <a:spcPts val="0"/>
                        </a:spcBef>
                        <a:spcAft>
                          <a:spcPts val="0"/>
                        </a:spcAft>
                        <a:buNone/>
                      </a:pPr>
                      <a:r>
                        <a:t/>
                      </a:r>
                      <a:endParaRPr b="1" sz="12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Confidently use of a range of materials and tools, selecting and using these appropriately with more independence.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Use hands and tools confidently to cut, shape and join materials for a purpose.</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Use growing knowledge of different materials, combining media for effect.</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Use more complex techniques to shape and join materials, such as carving and modelling wire.</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Work with a range of media with control in different ways to achieve different effects, including experimenting with the techniques used by other artists.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Create in a more sustained way, revisiting artwork over time and applying their understanding of tone, texture, line, colour and form.</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Create expressively in their own personal style and in response to their choice of stimulus, showing the ability to develop artwork independently.</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Combine materials and techniques appropriately to fit with ideas.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16" name="Google Shape;216;p25"/>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6"/>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a:t>
            </a:r>
            <a:endParaRPr/>
          </a:p>
        </p:txBody>
      </p:sp>
      <p:sp>
        <p:nvSpPr>
          <p:cNvPr id="222" name="Google Shape;222;p26"/>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KS1 - Making skills (including formal elements)</a:t>
            </a:r>
            <a:endParaRPr>
              <a:solidFill>
                <a:schemeClr val="dk1"/>
              </a:solidFill>
            </a:endParaRPr>
          </a:p>
        </p:txBody>
      </p:sp>
      <p:graphicFrame>
        <p:nvGraphicFramePr>
          <p:cNvPr id="223" name="Google Shape;223;p26"/>
          <p:cNvGraphicFramePr/>
          <p:nvPr/>
        </p:nvGraphicFramePr>
        <p:xfrm>
          <a:off x="315738" y="592260"/>
          <a:ext cx="3000000" cy="3000000"/>
        </p:xfrm>
        <a:graphic>
          <a:graphicData uri="http://schemas.openxmlformats.org/drawingml/2006/table">
            <a:tbl>
              <a:tblPr>
                <a:noFill/>
                <a:tableStyleId>{8CF613F7-0667-4837-8D3B-C33BC3D72D3F}</a:tableStyleId>
              </a:tblPr>
              <a:tblGrid>
                <a:gridCol w="1124700"/>
                <a:gridCol w="2275675"/>
                <a:gridCol w="2807800"/>
                <a:gridCol w="3853725"/>
              </a:tblGrid>
              <a:tr h="452500">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Clr>
                          <a:schemeClr val="dk1"/>
                        </a:buClr>
                        <a:buSzPts val="1100"/>
                        <a:buFont typeface="Arial"/>
                        <a:buNone/>
                      </a:pPr>
                      <a:r>
                        <a:rPr b="1" lang="en-GB" sz="1600">
                          <a:solidFill>
                            <a:schemeClr val="dk1"/>
                          </a:solidFill>
                          <a:latin typeface="Lato"/>
                          <a:ea typeface="Lato"/>
                          <a:cs typeface="Lato"/>
                          <a:sym typeface="Lato"/>
                        </a:rPr>
                        <a:t>EYFS: Reception</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1</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2</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84650">
                <a:tc gridSpan="4">
                  <a:txBody>
                    <a:bodyPr/>
                    <a:lstStyle/>
                    <a:p>
                      <a:pPr indent="0" lvl="0" marL="0" rtl="0" algn="l">
                        <a:spcBef>
                          <a:spcPts val="0"/>
                        </a:spcBef>
                        <a:spcAft>
                          <a:spcPts val="0"/>
                        </a:spcAft>
                        <a:buNone/>
                      </a:pPr>
                      <a:r>
                        <a:rPr b="1" lang="en-GB" sz="1600">
                          <a:solidFill>
                            <a:schemeClr val="dk1"/>
                          </a:solidFill>
                          <a:latin typeface="Lato"/>
                          <a:ea typeface="Lato"/>
                          <a:cs typeface="Lato"/>
                          <a:sym typeface="Lato"/>
                        </a:rPr>
                        <a:t>Pupils know:</a:t>
                      </a:r>
                      <a:endParaRPr b="1" sz="10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1594275">
                <a:tc>
                  <a:txBody>
                    <a:bodyPr/>
                    <a:lstStyle/>
                    <a:p>
                      <a:pPr indent="0" lvl="0" marL="0" rtl="0" algn="ctr">
                        <a:spcBef>
                          <a:spcPts val="0"/>
                        </a:spcBef>
                        <a:spcAft>
                          <a:spcPts val="0"/>
                        </a:spcAft>
                        <a:buClr>
                          <a:schemeClr val="dk1"/>
                        </a:buClr>
                        <a:buSzPts val="1100"/>
                        <a:buFont typeface="Arial"/>
                        <a:buNone/>
                      </a:pPr>
                      <a:r>
                        <a:rPr b="1" lang="en-GB" sz="1600">
                          <a:solidFill>
                            <a:schemeClr val="dk1"/>
                          </a:solidFill>
                          <a:latin typeface="Lato"/>
                          <a:ea typeface="Lato"/>
                          <a:cs typeface="Lato"/>
                          <a:sym typeface="Lato"/>
                        </a:rPr>
                        <a:t>Colour</a:t>
                      </a:r>
                      <a:endParaRPr>
                        <a:solidFill>
                          <a:schemeClr val="dk1"/>
                        </a:solidFill>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None/>
                      </a:pPr>
                      <a:r>
                        <a:rPr lang="en-GB" sz="900">
                          <a:solidFill>
                            <a:schemeClr val="dk1"/>
                          </a:solidFill>
                          <a:latin typeface="Lato"/>
                          <a:ea typeface="Lato"/>
                          <a:cs typeface="Lato"/>
                          <a:sym typeface="Lato"/>
                        </a:rPr>
                        <a:t>The names of a wide range of colours.</a:t>
                      </a:r>
                      <a:endParaRPr sz="900">
                        <a:solidFill>
                          <a:schemeClr val="dk1"/>
                        </a:solidFill>
                        <a:latin typeface="Lato"/>
                        <a:ea typeface="Lato"/>
                        <a:cs typeface="Lato"/>
                        <a:sym typeface="Lato"/>
                      </a:endParaRPr>
                    </a:p>
                    <a:p>
                      <a:pPr indent="0" lvl="0" marL="0" marR="0" rtl="0" algn="l">
                        <a:lnSpc>
                          <a:spcPct val="115000"/>
                        </a:lnSpc>
                        <a:spcBef>
                          <a:spcPts val="0"/>
                        </a:spcBef>
                        <a:spcAft>
                          <a:spcPts val="0"/>
                        </a:spcAft>
                        <a:buNone/>
                      </a:pPr>
                      <a:r>
                        <a:t/>
                      </a:r>
                      <a:endParaRPr sz="900">
                        <a:solidFill>
                          <a:schemeClr val="dk1"/>
                        </a:solidFill>
                        <a:latin typeface="Lato"/>
                        <a:ea typeface="Lato"/>
                        <a:cs typeface="Lato"/>
                        <a:sym typeface="Lato"/>
                      </a:endParaRPr>
                    </a:p>
                    <a:p>
                      <a:pPr indent="0" lvl="0" marL="0" marR="0" rtl="0" algn="l">
                        <a:lnSpc>
                          <a:spcPct val="115000"/>
                        </a:lnSpc>
                        <a:spcBef>
                          <a:spcPts val="0"/>
                        </a:spcBef>
                        <a:spcAft>
                          <a:spcPts val="0"/>
                        </a:spcAft>
                        <a:buNone/>
                      </a:pPr>
                      <a:r>
                        <a:rPr lang="en-GB" sz="900">
                          <a:solidFill>
                            <a:schemeClr val="dk1"/>
                          </a:solidFill>
                          <a:latin typeface="Lato"/>
                          <a:ea typeface="Lato"/>
                          <a:cs typeface="Lato"/>
                          <a:sym typeface="Lato"/>
                        </a:rPr>
                        <a:t>Colours can be mixed to make new colours.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100"/>
                        <a:buFont typeface="Arial"/>
                        <a:buNone/>
                      </a:pPr>
                      <a:r>
                        <a:rPr lang="en-GB" sz="900">
                          <a:solidFill>
                            <a:schemeClr val="dk1"/>
                          </a:solidFill>
                          <a:latin typeface="Lato"/>
                          <a:ea typeface="Lato"/>
                          <a:cs typeface="Lato"/>
                          <a:sym typeface="Lato"/>
                        </a:rPr>
                        <a:t>That the p</a:t>
                      </a:r>
                      <a:r>
                        <a:rPr lang="en-GB" sz="900" u="none" cap="none" strike="noStrike">
                          <a:solidFill>
                            <a:schemeClr val="dk1"/>
                          </a:solidFill>
                          <a:latin typeface="Lato"/>
                          <a:ea typeface="Lato"/>
                          <a:cs typeface="Lato"/>
                          <a:sym typeface="Lato"/>
                        </a:rPr>
                        <a:t>rimary colours are red, yellow and blue.</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000"/>
                        <a:buFont typeface="Arial"/>
                        <a:buNone/>
                      </a:pPr>
                      <a:r>
                        <a:rPr lang="en-GB" sz="900">
                          <a:solidFill>
                            <a:schemeClr val="dk1"/>
                          </a:solidFill>
                          <a:latin typeface="Lato"/>
                          <a:ea typeface="Lato"/>
                          <a:cs typeface="Lato"/>
                          <a:sym typeface="Lato"/>
                        </a:rPr>
                        <a:t>P</a:t>
                      </a:r>
                      <a:r>
                        <a:rPr lang="en-GB" sz="900" u="none" cap="none" strike="noStrike">
                          <a:solidFill>
                            <a:schemeClr val="dk1"/>
                          </a:solidFill>
                          <a:latin typeface="Lato"/>
                          <a:ea typeface="Lato"/>
                          <a:cs typeface="Lato"/>
                          <a:sym typeface="Lato"/>
                        </a:rPr>
                        <a:t>rimary colours can be mixed to make secondary colours.</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Di</a:t>
                      </a:r>
                      <a:r>
                        <a:rPr lang="en-GB" sz="900" u="none" cap="none" strike="noStrike">
                          <a:solidFill>
                            <a:schemeClr val="dk1"/>
                          </a:solidFill>
                          <a:latin typeface="Lato"/>
                          <a:ea typeface="Lato"/>
                          <a:cs typeface="Lato"/>
                          <a:sym typeface="Lato"/>
                        </a:rPr>
                        <a:t>fferent amounts of paint and water can be used to mix hues of secondary colours</a:t>
                      </a:r>
                      <a:r>
                        <a:rPr lang="en-GB" sz="900">
                          <a:solidFill>
                            <a:schemeClr val="dk1"/>
                          </a:solidFill>
                          <a:latin typeface="Lato"/>
                          <a:ea typeface="Lato"/>
                          <a:cs typeface="Lato"/>
                          <a:sym typeface="Lato"/>
                        </a:rPr>
                        <a:t> </a:t>
                      </a:r>
                      <a:r>
                        <a:rPr i="1" lang="en-GB" sz="900">
                          <a:solidFill>
                            <a:schemeClr val="dk1"/>
                          </a:solidFill>
                          <a:latin typeface="Lato"/>
                          <a:ea typeface="Lato"/>
                          <a:cs typeface="Lato"/>
                          <a:sym typeface="Lato"/>
                        </a:rPr>
                        <a:t>(statement also included under ‘Tone’</a:t>
                      </a:r>
                      <a:r>
                        <a:rPr lang="en-GB" sz="900">
                          <a:solidFill>
                            <a:schemeClr val="dk1"/>
                          </a:solidFill>
                          <a:latin typeface="Lato"/>
                          <a:ea typeface="Lato"/>
                          <a:cs typeface="Lato"/>
                          <a:sym typeface="Lato"/>
                        </a:rPr>
                        <a:t>).</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000"/>
                        <a:buFont typeface="Arial"/>
                        <a:buNone/>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olours can be mixed to ‘match’ real life objects or to create things from your imagination.</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2344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Form</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None/>
                      </a:pPr>
                      <a:r>
                        <a:rPr lang="en-GB" sz="900">
                          <a:solidFill>
                            <a:schemeClr val="dk1"/>
                          </a:solidFill>
                          <a:latin typeface="Lato"/>
                          <a:ea typeface="Lato"/>
                          <a:cs typeface="Lato"/>
                          <a:sym typeface="Lato"/>
                        </a:rPr>
                        <a:t>Modelling materials can be shaped using hands or tools.</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100"/>
                        <a:buFont typeface="Arial"/>
                        <a:buNone/>
                      </a:pPr>
                      <a:r>
                        <a:rPr lang="en-GB" sz="900">
                          <a:solidFill>
                            <a:schemeClr val="dk1"/>
                          </a:solidFill>
                          <a:latin typeface="Lato"/>
                          <a:ea typeface="Lato"/>
                          <a:cs typeface="Lato"/>
                          <a:sym typeface="Lato"/>
                        </a:rPr>
                        <a:t>P</a:t>
                      </a:r>
                      <a:r>
                        <a:rPr lang="en-GB" sz="900" u="none" cap="none" strike="noStrike">
                          <a:solidFill>
                            <a:schemeClr val="dk1"/>
                          </a:solidFill>
                          <a:latin typeface="Lato"/>
                          <a:ea typeface="Lato"/>
                          <a:cs typeface="Lato"/>
                          <a:sym typeface="Lato"/>
                        </a:rPr>
                        <a:t>aper can change  from 2D to 3D by folding, rolling and scrunching it.</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100"/>
                        <a:buFont typeface="Arial"/>
                        <a:buNone/>
                      </a:pPr>
                      <a:r>
                        <a:rPr lang="en-GB" sz="900">
                          <a:solidFill>
                            <a:schemeClr val="dk1"/>
                          </a:solidFill>
                          <a:latin typeface="Lato"/>
                          <a:ea typeface="Lato"/>
                          <a:cs typeface="Lato"/>
                          <a:sym typeface="Lato"/>
                        </a:rPr>
                        <a:t>T</a:t>
                      </a:r>
                      <a:r>
                        <a:rPr lang="en-GB" sz="900" u="none" cap="none" strike="noStrike">
                          <a:solidFill>
                            <a:schemeClr val="dk1"/>
                          </a:solidFill>
                          <a:latin typeface="Lato"/>
                          <a:ea typeface="Lato"/>
                          <a:cs typeface="Lato"/>
                          <a:sym typeface="Lato"/>
                        </a:rPr>
                        <a:t>hat three dimensional art is called sculpture.</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T</a:t>
                      </a:r>
                      <a:r>
                        <a:rPr lang="en-GB" sz="900" u="none" cap="none" strike="noStrike">
                          <a:solidFill>
                            <a:schemeClr val="dk1"/>
                          </a:solidFill>
                          <a:latin typeface="Lato"/>
                          <a:ea typeface="Lato"/>
                          <a:cs typeface="Lato"/>
                          <a:sym typeface="Lato"/>
                        </a:rPr>
                        <a:t>hat ‘composition’ means how things are arranged on the page.</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000"/>
                        <a:buFont typeface="Arial"/>
                        <a:buNone/>
                      </a:pPr>
                      <a:r>
                        <a:rPr lang="en-GB" sz="900">
                          <a:solidFill>
                            <a:schemeClr val="dk1"/>
                          </a:solidFill>
                          <a:latin typeface="Lato"/>
                          <a:ea typeface="Lato"/>
                          <a:cs typeface="Lato"/>
                          <a:sym typeface="Lato"/>
                        </a:rPr>
                        <a:t>P</a:t>
                      </a:r>
                      <a:r>
                        <a:rPr lang="en-GB" sz="900" u="none" cap="none" strike="noStrike">
                          <a:solidFill>
                            <a:schemeClr val="dk1"/>
                          </a:solidFill>
                          <a:latin typeface="Lato"/>
                          <a:ea typeface="Lato"/>
                          <a:cs typeface="Lato"/>
                          <a:sym typeface="Lato"/>
                        </a:rPr>
                        <a:t>ieces of clay can be joined using the ‘scratch and slip’ technique.</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100"/>
                        <a:buFont typeface="Arial"/>
                        <a:buNone/>
                      </a:pPr>
                      <a:r>
                        <a:rPr lang="en-GB" sz="900">
                          <a:solidFill>
                            <a:schemeClr val="dk1"/>
                          </a:solidFill>
                          <a:latin typeface="Lato"/>
                          <a:ea typeface="Lato"/>
                          <a:cs typeface="Lato"/>
                          <a:sym typeface="Lato"/>
                        </a:rPr>
                        <a:t>A </a:t>
                      </a:r>
                      <a:r>
                        <a:rPr lang="en-GB" sz="900" u="none" cap="none" strike="noStrike">
                          <a:solidFill>
                            <a:schemeClr val="dk1"/>
                          </a:solidFill>
                          <a:latin typeface="Lato"/>
                          <a:ea typeface="Lato"/>
                          <a:cs typeface="Lato"/>
                          <a:sym typeface="Lato"/>
                        </a:rPr>
                        <a:t>clay surface can be decorated by pressing into it or by joining pieces on.</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3503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Shape</a:t>
                      </a:r>
                      <a:endParaRPr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None/>
                      </a:pPr>
                      <a:r>
                        <a:rPr lang="en-GB" sz="900">
                          <a:solidFill>
                            <a:schemeClr val="dk1"/>
                          </a:solidFill>
                          <a:latin typeface="Lato"/>
                          <a:ea typeface="Lato"/>
                          <a:cs typeface="Lato"/>
                          <a:sym typeface="Lato"/>
                        </a:rPr>
                        <a:t>The names of simple shapes in art.</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A </a:t>
                      </a:r>
                      <a:r>
                        <a:rPr lang="en-GB" sz="900" u="none" cap="none" strike="noStrike">
                          <a:solidFill>
                            <a:schemeClr val="dk1"/>
                          </a:solidFill>
                          <a:latin typeface="Lato"/>
                          <a:ea typeface="Lato"/>
                          <a:cs typeface="Lato"/>
                          <a:sym typeface="Lato"/>
                        </a:rPr>
                        <a:t>range of 2D shapes and confidently draw these. </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P</a:t>
                      </a:r>
                      <a:r>
                        <a:rPr lang="en-GB" sz="900" u="none" cap="none" strike="noStrike">
                          <a:solidFill>
                            <a:schemeClr val="dk1"/>
                          </a:solidFill>
                          <a:latin typeface="Lato"/>
                          <a:ea typeface="Lato"/>
                          <a:cs typeface="Lato"/>
                          <a:sym typeface="Lato"/>
                        </a:rPr>
                        <a:t>aper can be shaped by cutting and folding it.</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ollage materials can be shaped to represent shapes in  an image.</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000"/>
                        <a:buFont typeface="Arial"/>
                        <a:buNone/>
                      </a:pPr>
                      <a:r>
                        <a:rPr lang="en-GB" sz="900">
                          <a:solidFill>
                            <a:schemeClr val="dk1"/>
                          </a:solidFill>
                          <a:latin typeface="Lato"/>
                          <a:ea typeface="Lato"/>
                          <a:cs typeface="Lato"/>
                          <a:sym typeface="Lato"/>
                        </a:rPr>
                        <a:t>S</a:t>
                      </a:r>
                      <a:r>
                        <a:rPr lang="en-GB" sz="900" u="none" cap="none" strike="noStrike">
                          <a:solidFill>
                            <a:schemeClr val="dk1"/>
                          </a:solidFill>
                          <a:latin typeface="Lato"/>
                          <a:ea typeface="Lato"/>
                          <a:cs typeface="Lato"/>
                          <a:sym typeface="Lato"/>
                        </a:rPr>
                        <a:t>hapes can be organic (natural) and irregular.</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000"/>
                        <a:buFont typeface="Arial"/>
                        <a:buNone/>
                      </a:pPr>
                      <a:r>
                        <a:rPr lang="en-GB" sz="900">
                          <a:solidFill>
                            <a:schemeClr val="dk1"/>
                          </a:solidFill>
                          <a:latin typeface="Lato"/>
                          <a:ea typeface="Lato"/>
                          <a:cs typeface="Lato"/>
                          <a:sym typeface="Lato"/>
                        </a:rPr>
                        <a:t>P</a:t>
                      </a:r>
                      <a:r>
                        <a:rPr lang="en-GB" sz="900" u="none" cap="none" strike="noStrike">
                          <a:solidFill>
                            <a:schemeClr val="dk1"/>
                          </a:solidFill>
                          <a:latin typeface="Lato"/>
                          <a:ea typeface="Lato"/>
                          <a:cs typeface="Lato"/>
                          <a:sym typeface="Lato"/>
                        </a:rPr>
                        <a:t>atterns can be made using shapes.</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00270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Line</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None/>
                      </a:pPr>
                      <a:r>
                        <a:rPr lang="en-GB" sz="900">
                          <a:solidFill>
                            <a:schemeClr val="dk1"/>
                          </a:solidFill>
                          <a:latin typeface="Lato"/>
                          <a:ea typeface="Lato"/>
                          <a:cs typeface="Lato"/>
                          <a:sym typeface="Lato"/>
                        </a:rPr>
                        <a:t>Lines can be curved or straight and described  in simple terms such as: </a:t>
                      </a:r>
                      <a:r>
                        <a:rPr lang="en-GB" sz="900">
                          <a:solidFill>
                            <a:schemeClr val="dk1"/>
                          </a:solidFill>
                          <a:latin typeface="Lato"/>
                          <a:ea typeface="Lato"/>
                          <a:cs typeface="Lato"/>
                          <a:sym typeface="Lato"/>
                        </a:rPr>
                        <a:t>wiggly,’ ‘straight,’ ‘round’.</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rawing tools can be used in a variety of ways to create different lines.</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Li</a:t>
                      </a:r>
                      <a:r>
                        <a:rPr lang="en-GB" sz="900" u="none" cap="none" strike="noStrike">
                          <a:solidFill>
                            <a:schemeClr val="dk1"/>
                          </a:solidFill>
                          <a:latin typeface="Lato"/>
                          <a:ea typeface="Lato"/>
                          <a:cs typeface="Lato"/>
                          <a:sym typeface="Lato"/>
                        </a:rPr>
                        <a:t>nes can represent movement in drawings.</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Li</a:t>
                      </a:r>
                      <a:r>
                        <a:rPr lang="en-GB" sz="900" u="none" cap="none" strike="noStrike">
                          <a:solidFill>
                            <a:schemeClr val="dk1"/>
                          </a:solidFill>
                          <a:latin typeface="Lato"/>
                          <a:ea typeface="Lato"/>
                          <a:cs typeface="Lato"/>
                          <a:sym typeface="Lato"/>
                        </a:rPr>
                        <a:t>nes can be used to fill shapes, to make outlines and to add detail or pattern.</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24" name="Google Shape;224;p26"/>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7"/>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a:t>
            </a:r>
            <a:endParaRPr/>
          </a:p>
        </p:txBody>
      </p:sp>
      <p:sp>
        <p:nvSpPr>
          <p:cNvPr id="230" name="Google Shape;230;p27"/>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Clr>
                <a:schemeClr val="dk1"/>
              </a:buClr>
              <a:buSzPct val="61110"/>
              <a:buFont typeface="Arial"/>
              <a:buNone/>
            </a:pPr>
            <a:r>
              <a:rPr lang="en-GB">
                <a:solidFill>
                  <a:schemeClr val="dk1"/>
                </a:solidFill>
              </a:rPr>
              <a:t>KS1 - Making skills (including formal elements)</a:t>
            </a:r>
            <a:endParaRPr>
              <a:solidFill>
                <a:schemeClr val="dk1"/>
              </a:solidFill>
            </a:endParaRPr>
          </a:p>
        </p:txBody>
      </p:sp>
      <p:graphicFrame>
        <p:nvGraphicFramePr>
          <p:cNvPr id="231" name="Google Shape;231;p27"/>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096600"/>
                <a:gridCol w="2338600"/>
                <a:gridCol w="2687225"/>
                <a:gridCol w="3916650"/>
              </a:tblGrid>
              <a:tr h="415500">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None/>
                      </a:pPr>
                      <a:r>
                        <a:rPr b="1" lang="en-GB" sz="1600">
                          <a:solidFill>
                            <a:schemeClr val="dk1"/>
                          </a:solidFill>
                          <a:latin typeface="Lato"/>
                          <a:ea typeface="Lato"/>
                          <a:cs typeface="Lato"/>
                          <a:sym typeface="Lato"/>
                        </a:rPr>
                        <a:t>EYFS: Reception</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1</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2</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19175">
                <a:tc gridSpan="4">
                  <a:txBody>
                    <a:bodyPr/>
                    <a:lstStyle/>
                    <a:p>
                      <a:pPr indent="0" lvl="0" marL="0" rtl="0" algn="l">
                        <a:spcBef>
                          <a:spcPts val="0"/>
                        </a:spcBef>
                        <a:spcAft>
                          <a:spcPts val="0"/>
                        </a:spcAft>
                        <a:buNone/>
                      </a:pPr>
                      <a:r>
                        <a:rPr b="1" lang="en-GB" sz="1600">
                          <a:solidFill>
                            <a:schemeClr val="dk1"/>
                          </a:solidFill>
                          <a:latin typeface="Lato"/>
                          <a:ea typeface="Lato"/>
                          <a:cs typeface="Lato"/>
                          <a:sym typeface="Lato"/>
                        </a:rPr>
                        <a:t>Pupils know:</a:t>
                      </a:r>
                      <a:endParaRPr b="1" sz="10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12227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Pattern</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None/>
                      </a:pPr>
                      <a:r>
                        <a:rPr lang="en-GB" sz="900">
                          <a:solidFill>
                            <a:schemeClr val="dk1"/>
                          </a:solidFill>
                          <a:latin typeface="Lato"/>
                          <a:ea typeface="Lato"/>
                          <a:cs typeface="Lato"/>
                          <a:sym typeface="Lato"/>
                        </a:rPr>
                        <a:t>When they have made a pattern with objects/colours/drawn marks and be able to describe it.</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T</a:t>
                      </a:r>
                      <a:r>
                        <a:rPr lang="en-GB" sz="900" u="none" cap="none" strike="noStrike">
                          <a:solidFill>
                            <a:schemeClr val="dk1"/>
                          </a:solidFill>
                          <a:latin typeface="Lato"/>
                          <a:ea typeface="Lato"/>
                          <a:cs typeface="Lato"/>
                          <a:sym typeface="Lato"/>
                        </a:rPr>
                        <a:t>hat a pattern is a design in which shapes, colours or lines are repeated.</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rawing techniques such as hatching, scribbling, stippling, and blending can make patterns.</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P</a:t>
                      </a:r>
                      <a:r>
                        <a:rPr lang="en-GB" sz="900" u="none" cap="none" strike="noStrike">
                          <a:solidFill>
                            <a:schemeClr val="dk1"/>
                          </a:solidFill>
                          <a:latin typeface="Lato"/>
                          <a:ea typeface="Lato"/>
                          <a:cs typeface="Lato"/>
                          <a:sym typeface="Lato"/>
                        </a:rPr>
                        <a:t>atterns can be used to add detail to an artwork.</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5897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Texture</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None/>
                      </a:pPr>
                      <a:r>
                        <a:rPr lang="en-GB" sz="900">
                          <a:solidFill>
                            <a:schemeClr val="dk1"/>
                          </a:solidFill>
                          <a:latin typeface="Lato"/>
                          <a:ea typeface="Lato"/>
                          <a:cs typeface="Lato"/>
                          <a:sym typeface="Lato"/>
                        </a:rPr>
                        <a:t>Simple terms to describe what something feels like (eg. bumpy).</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T</a:t>
                      </a:r>
                      <a:r>
                        <a:rPr lang="en-GB" sz="900" u="none" cap="none" strike="noStrike">
                          <a:solidFill>
                            <a:schemeClr val="dk1"/>
                          </a:solidFill>
                          <a:latin typeface="Lato"/>
                          <a:ea typeface="Lato"/>
                          <a:cs typeface="Lato"/>
                          <a:sym typeface="Lato"/>
                        </a:rPr>
                        <a:t>hat texture means ‘what something feels like’.</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ifferent marks can be used to represent the textures of objects.</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ifferent drawing tools make different marks.</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ollage materials can be chosen to represent real-life textures.</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000"/>
                        <a:buFont typeface="Arial"/>
                        <a:buNone/>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ollage materials can be overlapped and overlaid to add texture.</a:t>
                      </a:r>
                      <a:endParaRPr sz="900" u="none" cap="none" strike="noStrike">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100"/>
                        <a:buFont typeface="Arial"/>
                        <a:buNone/>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rawing techniques such as hatching, scribbling, stippling, and blending can create surface texture.</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rPr lang="en-GB" sz="900">
                          <a:solidFill>
                            <a:schemeClr val="dk1"/>
                          </a:solidFill>
                          <a:latin typeface="Lato"/>
                          <a:ea typeface="Lato"/>
                          <a:cs typeface="Lato"/>
                          <a:sym typeface="Lato"/>
                        </a:rPr>
                        <a:t>P</a:t>
                      </a:r>
                      <a:r>
                        <a:rPr lang="en-GB" sz="900" u="none" cap="none" strike="noStrike">
                          <a:solidFill>
                            <a:schemeClr val="dk1"/>
                          </a:solidFill>
                          <a:latin typeface="Lato"/>
                          <a:ea typeface="Lato"/>
                          <a:cs typeface="Lato"/>
                          <a:sym typeface="Lato"/>
                        </a:rPr>
                        <a:t>ainting tools can create varied textures in paint.</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9871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Tone</a:t>
                      </a:r>
                      <a:endParaRPr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None/>
                      </a:pPr>
                      <a:r>
                        <a:rPr lang="en-GB" sz="900">
                          <a:solidFill>
                            <a:schemeClr val="dk1"/>
                          </a:solidFill>
                          <a:latin typeface="Lato"/>
                          <a:ea typeface="Lato"/>
                          <a:cs typeface="Lato"/>
                          <a:sym typeface="Lato"/>
                        </a:rPr>
                        <a:t>There are different shades of the same colour and identify colours as ‘light’ or ‘dark’.</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800"/>
                        </a:spcBef>
                        <a:spcAft>
                          <a:spcPts val="0"/>
                        </a:spcAft>
                        <a:buClr>
                          <a:srgbClr val="000000"/>
                        </a:buClr>
                        <a:buSzPts val="1000"/>
                        <a:buFont typeface="Arial"/>
                        <a:buNone/>
                      </a:pPr>
                      <a:r>
                        <a:rPr lang="en-GB" sz="900">
                          <a:solidFill>
                            <a:schemeClr val="dk1"/>
                          </a:solidFill>
                          <a:latin typeface="Lato"/>
                          <a:ea typeface="Lato"/>
                          <a:cs typeface="Lato"/>
                          <a:sym typeface="Lato"/>
                        </a:rPr>
                        <a:t>That there are many different shades (or ‘hues’) of the same colour.</a:t>
                      </a:r>
                      <a:endParaRPr sz="900">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000"/>
                        <a:buFont typeface="Arial"/>
                        <a:buNone/>
                      </a:pPr>
                      <a:r>
                        <a:rPr lang="en-GB" sz="900">
                          <a:solidFill>
                            <a:schemeClr val="dk1"/>
                          </a:solidFill>
                          <a:latin typeface="Lato"/>
                          <a:ea typeface="Lato"/>
                          <a:cs typeface="Lato"/>
                          <a:sym typeface="Lato"/>
                        </a:rPr>
                        <a:t>Changing the amount of the primary colours mixed affects the shade of the secondary colour produced.</a:t>
                      </a:r>
                      <a:endParaRPr sz="900">
                        <a:solidFill>
                          <a:schemeClr val="dk1"/>
                        </a:solidFill>
                        <a:latin typeface="Lato"/>
                        <a:ea typeface="Lato"/>
                        <a:cs typeface="Lato"/>
                        <a:sym typeface="Lato"/>
                      </a:endParaRPr>
                    </a:p>
                    <a:p>
                      <a:pPr indent="0" lvl="0" marL="0" marR="0" rtl="0" algn="l">
                        <a:lnSpc>
                          <a:spcPct val="115000"/>
                        </a:lnSpc>
                        <a:spcBef>
                          <a:spcPts val="800"/>
                        </a:spcBef>
                        <a:spcAft>
                          <a:spcPts val="0"/>
                        </a:spcAft>
                        <a:buClr>
                          <a:srgbClr val="000000"/>
                        </a:buClr>
                        <a:buSzPts val="10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000"/>
                        <a:buFont typeface="Arial"/>
                        <a:buNone/>
                      </a:pPr>
                      <a:r>
                        <a:rPr lang="en-GB" sz="900">
                          <a:solidFill>
                            <a:schemeClr val="dk1"/>
                          </a:solidFill>
                          <a:latin typeface="Lato"/>
                          <a:ea typeface="Lato"/>
                          <a:cs typeface="Lato"/>
                          <a:sym typeface="Lato"/>
                        </a:rPr>
                        <a:t>Different amounts of paint and water can be used to mix hues of secondary colours </a:t>
                      </a:r>
                      <a:r>
                        <a:rPr i="1" lang="en-GB" sz="900">
                          <a:solidFill>
                            <a:schemeClr val="dk1"/>
                          </a:solidFill>
                          <a:latin typeface="Lato"/>
                          <a:ea typeface="Lato"/>
                          <a:cs typeface="Lato"/>
                          <a:sym typeface="Lato"/>
                        </a:rPr>
                        <a:t>(statement also included under ‘Colour’</a:t>
                      </a:r>
                      <a:r>
                        <a:rPr lang="en-GB" sz="900">
                          <a:solidFill>
                            <a:schemeClr val="dk1"/>
                          </a:solidFill>
                          <a:latin typeface="Lato"/>
                          <a:ea typeface="Lato"/>
                          <a:cs typeface="Lato"/>
                          <a:sym typeface="Lato"/>
                        </a:rPr>
                        <a:t>).</a:t>
                      </a:r>
                      <a:endParaRPr sz="900">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t/>
                      </a:r>
                      <a:endParaRPr sz="900">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32" name="Google Shape;232;p27"/>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8"/>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a:t>
            </a:r>
            <a:endParaRPr/>
          </a:p>
        </p:txBody>
      </p:sp>
      <p:sp>
        <p:nvSpPr>
          <p:cNvPr id="238" name="Google Shape;238;p28"/>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Clr>
                <a:schemeClr val="dk1"/>
              </a:buClr>
              <a:buSzPct val="61110"/>
              <a:buFont typeface="Arial"/>
              <a:buNone/>
            </a:pPr>
            <a:r>
              <a:rPr lang="en-GB">
                <a:solidFill>
                  <a:schemeClr val="dk1"/>
                </a:solidFill>
              </a:rPr>
              <a:t>KS2 - Making skills (including formal elements)</a:t>
            </a:r>
            <a:endParaRPr>
              <a:solidFill>
                <a:schemeClr val="dk1"/>
              </a:solidFill>
            </a:endParaRPr>
          </a:p>
        </p:txBody>
      </p:sp>
      <p:graphicFrame>
        <p:nvGraphicFramePr>
          <p:cNvPr id="239" name="Google Shape;239;p28"/>
          <p:cNvGraphicFramePr/>
          <p:nvPr/>
        </p:nvGraphicFramePr>
        <p:xfrm>
          <a:off x="352238" y="720710"/>
          <a:ext cx="3000000" cy="3000000"/>
        </p:xfrm>
        <a:graphic>
          <a:graphicData uri="http://schemas.openxmlformats.org/drawingml/2006/table">
            <a:tbl>
              <a:tblPr>
                <a:noFill/>
                <a:tableStyleId>{8CF613F7-0667-4837-8D3B-C33BC3D72D3F}</a:tableStyleId>
              </a:tblPr>
              <a:tblGrid>
                <a:gridCol w="997350"/>
                <a:gridCol w="2247525"/>
                <a:gridCol w="2247525"/>
                <a:gridCol w="2247525"/>
                <a:gridCol w="2247525"/>
              </a:tblGrid>
              <a:tr h="302225">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3</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4</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5</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6</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20600">
                <a:tc gridSpan="5">
                  <a:txBody>
                    <a:bodyPr/>
                    <a:lstStyle/>
                    <a:p>
                      <a:pPr indent="0" lvl="0" marL="0" rtl="0" algn="l">
                        <a:spcBef>
                          <a:spcPts val="0"/>
                        </a:spcBef>
                        <a:spcAft>
                          <a:spcPts val="0"/>
                        </a:spcAft>
                        <a:buNone/>
                      </a:pPr>
                      <a:r>
                        <a:rPr b="1" lang="en-GB" sz="1600">
                          <a:solidFill>
                            <a:schemeClr val="dk1"/>
                          </a:solidFill>
                          <a:latin typeface="Lato"/>
                          <a:ea typeface="Lato"/>
                          <a:cs typeface="Lato"/>
                          <a:sym typeface="Lato"/>
                        </a:rPr>
                        <a:t>Pupils know:</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c hMerge="1"/>
              </a:tr>
              <a:tr h="14193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Colour</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U</a:t>
                      </a:r>
                      <a:r>
                        <a:rPr lang="en-GB" sz="1000" u="none" cap="none" strike="noStrike">
                          <a:solidFill>
                            <a:schemeClr val="dk1"/>
                          </a:solidFill>
                          <a:latin typeface="Lato"/>
                          <a:ea typeface="Lato"/>
                          <a:cs typeface="Lato"/>
                          <a:sym typeface="Lato"/>
                        </a:rPr>
                        <a:t>sing light and dark colours next to each other creates contrast.</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P</a:t>
                      </a:r>
                      <a:r>
                        <a:rPr lang="en-GB" sz="1000" u="none" cap="none" strike="noStrike">
                          <a:solidFill>
                            <a:schemeClr val="dk1"/>
                          </a:solidFill>
                          <a:latin typeface="Lato"/>
                          <a:ea typeface="Lato"/>
                          <a:cs typeface="Lato"/>
                          <a:sym typeface="Lato"/>
                        </a:rPr>
                        <a:t>aint colours can be mixed using natural substances, and that prehistoric peoples used these paints.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A</a:t>
                      </a:r>
                      <a:r>
                        <a:rPr lang="en-GB" sz="1000" u="none" cap="none" strike="noStrike">
                          <a:solidFill>
                            <a:schemeClr val="dk1"/>
                          </a:solidFill>
                          <a:latin typeface="Lato"/>
                          <a:ea typeface="Lato"/>
                          <a:cs typeface="Lato"/>
                          <a:sym typeface="Lato"/>
                        </a:rPr>
                        <a:t>dding black to a colour creates a shade.</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A</a:t>
                      </a:r>
                      <a:r>
                        <a:rPr lang="en-GB" sz="1000" u="none" cap="none" strike="noStrike">
                          <a:solidFill>
                            <a:schemeClr val="dk1"/>
                          </a:solidFill>
                          <a:latin typeface="Lato"/>
                          <a:ea typeface="Lato"/>
                          <a:cs typeface="Lato"/>
                          <a:sym typeface="Lato"/>
                        </a:rPr>
                        <a:t>dding white to a colour creates a tint.</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A</a:t>
                      </a:r>
                      <a:r>
                        <a:rPr lang="en-GB" sz="1000" u="none" cap="none" strike="noStrike">
                          <a:solidFill>
                            <a:schemeClr val="dk1"/>
                          </a:solidFill>
                          <a:latin typeface="Lato"/>
                          <a:ea typeface="Lato"/>
                          <a:cs typeface="Lato"/>
                          <a:sym typeface="Lato"/>
                        </a:rPr>
                        <a:t>rtists use colour to create an atmosphere or to represent feelings in an artwork, for example by using warm or cool colours.</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A </a:t>
                      </a:r>
                      <a:r>
                        <a:rPr lang="en-GB" sz="1000" u="none" cap="none" strike="noStrike">
                          <a:solidFill>
                            <a:schemeClr val="dk1"/>
                          </a:solidFill>
                          <a:latin typeface="Lato"/>
                          <a:ea typeface="Lato"/>
                          <a:cs typeface="Lato"/>
                          <a:sym typeface="Lato"/>
                        </a:rPr>
                        <a:t>‘monochromatic’ artwork uses tints and shades of just one colour.</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C</a:t>
                      </a:r>
                      <a:r>
                        <a:rPr lang="en-GB" sz="1000" u="none" cap="none" strike="noStrike">
                          <a:solidFill>
                            <a:schemeClr val="dk1"/>
                          </a:solidFill>
                          <a:latin typeface="Lato"/>
                          <a:ea typeface="Lato"/>
                          <a:cs typeface="Lato"/>
                          <a:sym typeface="Lato"/>
                        </a:rPr>
                        <a:t>olours can be symbolic and have meanings that vary according to your culture or background, eg red for danger or for celebration.</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25540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Form</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T</a:t>
                      </a:r>
                      <a:r>
                        <a:rPr lang="en-GB" sz="1000" u="none" cap="none" strike="noStrike">
                          <a:solidFill>
                            <a:schemeClr val="dk1"/>
                          </a:solidFill>
                          <a:latin typeface="Lato"/>
                          <a:ea typeface="Lato"/>
                          <a:cs typeface="Lato"/>
                          <a:sym typeface="Lato"/>
                        </a:rPr>
                        <a:t>hree dimensional forms are either organic (natural) or geometric (mathematical shapes, like a cube).</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O</a:t>
                      </a:r>
                      <a:r>
                        <a:rPr lang="en-GB" sz="1000" u="none" cap="none" strike="noStrike">
                          <a:solidFill>
                            <a:schemeClr val="dk1"/>
                          </a:solidFill>
                          <a:latin typeface="Lato"/>
                          <a:ea typeface="Lato"/>
                          <a:cs typeface="Lato"/>
                          <a:sym typeface="Lato"/>
                        </a:rPr>
                        <a:t>rganic forms can be abstract.</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100"/>
                        <a:buFont typeface="Arial"/>
                        <a:buNone/>
                      </a:pPr>
                      <a:r>
                        <a:rPr lang="en-GB" sz="1000">
                          <a:solidFill>
                            <a:schemeClr val="dk1"/>
                          </a:solidFill>
                          <a:latin typeface="Lato"/>
                          <a:ea typeface="Lato"/>
                          <a:cs typeface="Lato"/>
                          <a:sym typeface="Lato"/>
                        </a:rPr>
                        <a:t>U</a:t>
                      </a:r>
                      <a:r>
                        <a:rPr lang="en-GB" sz="1000" u="none" cap="none" strike="noStrike">
                          <a:solidFill>
                            <a:schemeClr val="dk1"/>
                          </a:solidFill>
                          <a:latin typeface="Lato"/>
                          <a:ea typeface="Lato"/>
                          <a:cs typeface="Lato"/>
                          <a:sym typeface="Lato"/>
                        </a:rPr>
                        <a:t>sing lighter and darker tints and shades of a colour can create a 3D effect.</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rPr lang="en-GB" sz="1000">
                          <a:solidFill>
                            <a:schemeClr val="dk1"/>
                          </a:solidFill>
                          <a:latin typeface="Lato"/>
                          <a:ea typeface="Lato"/>
                          <a:cs typeface="Lato"/>
                          <a:sym typeface="Lato"/>
                        </a:rPr>
                        <a:t>S</a:t>
                      </a:r>
                      <a:r>
                        <a:rPr lang="en-GB" sz="1000" u="none" cap="none" strike="noStrike">
                          <a:solidFill>
                            <a:schemeClr val="dk1"/>
                          </a:solidFill>
                          <a:latin typeface="Lato"/>
                          <a:ea typeface="Lato"/>
                          <a:cs typeface="Lato"/>
                          <a:sym typeface="Lato"/>
                        </a:rPr>
                        <a:t>imple 3D forms can be made by creating layers, by folding and rolling materials.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A</a:t>
                      </a:r>
                      <a:r>
                        <a:rPr lang="en-GB" sz="1000" u="none" cap="none" strike="noStrike">
                          <a:solidFill>
                            <a:schemeClr val="dk1"/>
                          </a:solidFill>
                          <a:latin typeface="Lato"/>
                          <a:ea typeface="Lato"/>
                          <a:cs typeface="Lato"/>
                          <a:sym typeface="Lato"/>
                        </a:rPr>
                        <a:t>n art installation is often a room or environment in which the viewer ‘experiences’ the art all around them.</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T</a:t>
                      </a:r>
                      <a:r>
                        <a:rPr lang="en-GB" sz="1000" u="none" cap="none" strike="noStrike">
                          <a:solidFill>
                            <a:schemeClr val="dk1"/>
                          </a:solidFill>
                          <a:latin typeface="Lato"/>
                          <a:ea typeface="Lato"/>
                          <a:cs typeface="Lato"/>
                          <a:sym typeface="Lato"/>
                        </a:rPr>
                        <a:t>he size and scale of three-dimensional  artwork changes the effect of the piece.</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T</a:t>
                      </a:r>
                      <a:r>
                        <a:rPr lang="en-GB" sz="1000" u="none" cap="none" strike="noStrike">
                          <a:solidFill>
                            <a:schemeClr val="dk1"/>
                          </a:solidFill>
                          <a:latin typeface="Lato"/>
                          <a:ea typeface="Lato"/>
                          <a:cs typeface="Lato"/>
                          <a:sym typeface="Lato"/>
                        </a:rPr>
                        <a:t>he surface textures created by different materials can help suggest form in two-dimensional art work.</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878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Shape</a:t>
                      </a:r>
                      <a:endParaRPr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100"/>
                        <a:buFont typeface="Arial"/>
                        <a:buNone/>
                      </a:pPr>
                      <a:r>
                        <a:rPr lang="en-GB" sz="1000">
                          <a:solidFill>
                            <a:schemeClr val="dk1"/>
                          </a:solidFill>
                          <a:latin typeface="Lato"/>
                          <a:ea typeface="Lato"/>
                          <a:cs typeface="Lato"/>
                          <a:sym typeface="Lato"/>
                        </a:rPr>
                        <a:t>N</a:t>
                      </a:r>
                      <a:r>
                        <a:rPr lang="en-GB" sz="1000" u="none" cap="none" strike="noStrike">
                          <a:solidFill>
                            <a:schemeClr val="dk1"/>
                          </a:solidFill>
                          <a:latin typeface="Lato"/>
                          <a:ea typeface="Lato"/>
                          <a:cs typeface="Lato"/>
                          <a:sym typeface="Lato"/>
                        </a:rPr>
                        <a:t>egative shapes show the space around and between objects.</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rPr lang="en-GB" sz="1000">
                          <a:solidFill>
                            <a:schemeClr val="dk1"/>
                          </a:solidFill>
                          <a:latin typeface="Lato"/>
                          <a:ea typeface="Lato"/>
                          <a:cs typeface="Lato"/>
                          <a:sym typeface="Lato"/>
                        </a:rPr>
                        <a:t>A</a:t>
                      </a:r>
                      <a:r>
                        <a:rPr lang="en-GB" sz="1000" u="none" cap="none" strike="noStrike">
                          <a:solidFill>
                            <a:schemeClr val="dk1"/>
                          </a:solidFill>
                          <a:latin typeface="Lato"/>
                          <a:ea typeface="Lato"/>
                          <a:cs typeface="Lato"/>
                          <a:sym typeface="Lato"/>
                        </a:rPr>
                        <a:t>rtists can focus on shapes when making abstract art.</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H</a:t>
                      </a:r>
                      <a:r>
                        <a:rPr lang="en-GB" sz="1000" u="none" cap="none" strike="noStrike">
                          <a:solidFill>
                            <a:schemeClr val="dk1"/>
                          </a:solidFill>
                          <a:latin typeface="Lato"/>
                          <a:ea typeface="Lato"/>
                          <a:cs typeface="Lato"/>
                          <a:sym typeface="Lato"/>
                        </a:rPr>
                        <a:t>ow to use basic shapes to form more complex shapes and patterns.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100"/>
                        <a:buFont typeface="Arial"/>
                        <a:buNone/>
                      </a:pPr>
                      <a:r>
                        <a:rPr lang="en-GB" sz="1000">
                          <a:solidFill>
                            <a:schemeClr val="dk1"/>
                          </a:solidFill>
                          <a:latin typeface="Lato"/>
                          <a:ea typeface="Lato"/>
                          <a:cs typeface="Lato"/>
                          <a:sym typeface="Lato"/>
                        </a:rPr>
                        <a:t>Shapes can be used to place the key elements in a composition.</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H</a:t>
                      </a:r>
                      <a:r>
                        <a:rPr lang="en-GB" sz="1000" u="none" cap="none" strike="noStrike">
                          <a:solidFill>
                            <a:schemeClr val="dk1"/>
                          </a:solidFill>
                          <a:latin typeface="Lato"/>
                          <a:ea typeface="Lato"/>
                          <a:cs typeface="Lato"/>
                          <a:sym typeface="Lato"/>
                        </a:rPr>
                        <a:t>ow an understanding of shape and space can support creating effective composition. </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854875">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Line</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1000">
                          <a:solidFill>
                            <a:schemeClr val="dk1"/>
                          </a:solidFill>
                          <a:latin typeface="Lato"/>
                          <a:ea typeface="Lato"/>
                          <a:cs typeface="Lato"/>
                          <a:sym typeface="Lato"/>
                        </a:rPr>
                        <a:t>Using different tools or using the same tool in different ways can create different types of lines.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100"/>
                        <a:buFont typeface="Arial"/>
                        <a:buNone/>
                      </a:pPr>
                      <a:r>
                        <a:rPr lang="en-GB" sz="1000">
                          <a:solidFill>
                            <a:schemeClr val="dk1"/>
                          </a:solidFill>
                          <a:latin typeface="Lato"/>
                          <a:ea typeface="Lato"/>
                          <a:cs typeface="Lato"/>
                          <a:sym typeface="Lato"/>
                        </a:rPr>
                        <a:t>L</a:t>
                      </a:r>
                      <a:r>
                        <a:rPr lang="en-GB" sz="1000" u="none" cap="none" strike="noStrike">
                          <a:solidFill>
                            <a:schemeClr val="dk1"/>
                          </a:solidFill>
                          <a:latin typeface="Lato"/>
                          <a:ea typeface="Lato"/>
                          <a:cs typeface="Lato"/>
                          <a:sym typeface="Lato"/>
                        </a:rPr>
                        <a:t>ines can be lighter or darker, or thicker or thinner and that this can add expression or movement to a drawing.</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100"/>
                        <a:buFont typeface="Arial"/>
                        <a:buNone/>
                      </a:pPr>
                      <a:r>
                        <a:rPr lang="en-GB" sz="1000">
                          <a:solidFill>
                            <a:schemeClr val="dk1"/>
                          </a:solidFill>
                          <a:latin typeface="Lato"/>
                          <a:ea typeface="Lato"/>
                          <a:cs typeface="Lato"/>
                          <a:sym typeface="Lato"/>
                        </a:rPr>
                        <a:t>L</a:t>
                      </a:r>
                      <a:r>
                        <a:rPr lang="en-GB" sz="1000" u="none" cap="none" strike="noStrike">
                          <a:solidFill>
                            <a:schemeClr val="dk1"/>
                          </a:solidFill>
                          <a:latin typeface="Lato"/>
                          <a:ea typeface="Lato"/>
                          <a:cs typeface="Lato"/>
                          <a:sym typeface="Lato"/>
                        </a:rPr>
                        <a:t>ines can be used by artists to control what the viewer looks at within a composition, eg by using diagonal lines to draw your eye into the centre of a drawing.</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H</a:t>
                      </a:r>
                      <a:r>
                        <a:rPr lang="en-GB" sz="1000" u="none" cap="none" strike="noStrike">
                          <a:solidFill>
                            <a:schemeClr val="dk1"/>
                          </a:solidFill>
                          <a:latin typeface="Lato"/>
                          <a:ea typeface="Lato"/>
                          <a:cs typeface="Lato"/>
                          <a:sym typeface="Lato"/>
                        </a:rPr>
                        <a:t>ow line is used beyond drawing and can be applied to other art forms.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40" name="Google Shape;240;p28"/>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9"/>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a:t>
            </a:r>
            <a:endParaRPr/>
          </a:p>
        </p:txBody>
      </p:sp>
      <p:sp>
        <p:nvSpPr>
          <p:cNvPr id="246" name="Google Shape;246;p29"/>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KS2 - Making skills (including formal elements)</a:t>
            </a:r>
            <a:endParaRPr>
              <a:solidFill>
                <a:schemeClr val="dk1"/>
              </a:solidFill>
            </a:endParaRPr>
          </a:p>
        </p:txBody>
      </p:sp>
      <p:graphicFrame>
        <p:nvGraphicFramePr>
          <p:cNvPr id="247" name="Google Shape;247;p29"/>
          <p:cNvGraphicFramePr/>
          <p:nvPr/>
        </p:nvGraphicFramePr>
        <p:xfrm>
          <a:off x="352238" y="720710"/>
          <a:ext cx="3000000" cy="3000000"/>
        </p:xfrm>
        <a:graphic>
          <a:graphicData uri="http://schemas.openxmlformats.org/drawingml/2006/table">
            <a:tbl>
              <a:tblPr>
                <a:noFill/>
                <a:tableStyleId>{8CF613F7-0667-4837-8D3B-C33BC3D72D3F}</a:tableStyleId>
              </a:tblPr>
              <a:tblGrid>
                <a:gridCol w="997350"/>
                <a:gridCol w="2247525"/>
                <a:gridCol w="2247525"/>
                <a:gridCol w="2247525"/>
                <a:gridCol w="2247525"/>
              </a:tblGrid>
              <a:tr h="364450">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3</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4</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5</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6</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74625">
                <a:tc gridSpan="5">
                  <a:txBody>
                    <a:bodyPr/>
                    <a:lstStyle/>
                    <a:p>
                      <a:pPr indent="0" lvl="0" marL="0" marR="0" rtl="0" algn="l">
                        <a:lnSpc>
                          <a:spcPct val="100000"/>
                        </a:lnSpc>
                        <a:spcBef>
                          <a:spcPts val="0"/>
                        </a:spcBef>
                        <a:spcAft>
                          <a:spcPts val="0"/>
                        </a:spcAft>
                        <a:buNone/>
                      </a:pPr>
                      <a:r>
                        <a:rPr b="1" lang="en-GB" sz="1600">
                          <a:solidFill>
                            <a:schemeClr val="dk1"/>
                          </a:solidFill>
                          <a:latin typeface="Lato"/>
                          <a:ea typeface="Lato"/>
                          <a:cs typeface="Lato"/>
                          <a:sym typeface="Lato"/>
                        </a:rPr>
                        <a:t>Pupils know:</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c hMerge="1"/>
              </a:tr>
              <a:tr h="1285475">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Pattern</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P</a:t>
                      </a:r>
                      <a:r>
                        <a:rPr lang="en-GB" sz="1000" u="none" cap="none" strike="noStrike">
                          <a:solidFill>
                            <a:schemeClr val="dk1"/>
                          </a:solidFill>
                          <a:latin typeface="Lato"/>
                          <a:ea typeface="Lato"/>
                          <a:cs typeface="Lato"/>
                          <a:sym typeface="Lato"/>
                        </a:rPr>
                        <a:t>attern can be man-made (like a printed wallpaper) or natural (like a giraffe’s skin).</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a:solidFill>
                          <a:schemeClr val="dk1"/>
                        </a:solidFill>
                        <a:latin typeface="Lato"/>
                        <a:ea typeface="Lato"/>
                        <a:cs typeface="Lato"/>
                        <a:sym typeface="Lato"/>
                      </a:endParaRPr>
                    </a:p>
                    <a:p>
                      <a:pPr indent="0" lvl="0" marL="0" rtl="0" algn="l">
                        <a:lnSpc>
                          <a:spcPct val="115000"/>
                        </a:lnSpc>
                        <a:spcBef>
                          <a:spcPts val="0"/>
                        </a:spcBef>
                        <a:spcAft>
                          <a:spcPts val="0"/>
                        </a:spcAft>
                        <a:buClr>
                          <a:schemeClr val="dk1"/>
                        </a:buClr>
                        <a:buSzPts val="1000"/>
                        <a:buFont typeface="Arial"/>
                        <a:buNone/>
                      </a:pPr>
                      <a:r>
                        <a:rPr lang="en-GB" sz="1000">
                          <a:solidFill>
                            <a:schemeClr val="dk1"/>
                          </a:solidFill>
                          <a:latin typeface="Lato"/>
                          <a:ea typeface="Lato"/>
                          <a:cs typeface="Lato"/>
                          <a:sym typeface="Lato"/>
                        </a:rPr>
                        <a:t>Surface rubbings can be used to add or make patterns.</a:t>
                      </a:r>
                      <a:endParaRPr sz="1000">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P</a:t>
                      </a:r>
                      <a:r>
                        <a:rPr lang="en-GB" sz="1000" u="none" cap="none" strike="noStrike">
                          <a:solidFill>
                            <a:schemeClr val="dk1"/>
                          </a:solidFill>
                          <a:latin typeface="Lato"/>
                          <a:ea typeface="Lato"/>
                          <a:cs typeface="Lato"/>
                          <a:sym typeface="Lato"/>
                        </a:rPr>
                        <a:t>atterns can be irregular, and change in ways you wouldn’t expect.</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chemeClr val="dk1"/>
                        </a:buClr>
                        <a:buSzPts val="1100"/>
                        <a:buFont typeface="Arial"/>
                        <a:buNone/>
                      </a:pPr>
                      <a:r>
                        <a:rPr lang="en-GB" sz="1000" u="none" cap="none" strike="noStrike">
                          <a:solidFill>
                            <a:schemeClr val="dk1"/>
                          </a:solidFill>
                          <a:latin typeface="Lato"/>
                          <a:ea typeface="Lato"/>
                          <a:cs typeface="Lato"/>
                          <a:sym typeface="Lato"/>
                        </a:rPr>
                        <a:t>The starting point for a repeating pattern is called a motif, and a motif can be arranged in different ways to make varied patterns.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A</a:t>
                      </a:r>
                      <a:r>
                        <a:rPr lang="en-GB" sz="1000" u="none" cap="none" strike="noStrike">
                          <a:solidFill>
                            <a:schemeClr val="dk1"/>
                          </a:solidFill>
                          <a:latin typeface="Lato"/>
                          <a:ea typeface="Lato"/>
                          <a:cs typeface="Lato"/>
                          <a:sym typeface="Lato"/>
                        </a:rPr>
                        <a:t>rtists create pattern to add expressive detail to art works, for example Chila Kumari Singh Burman using small everyday objects to add detail to sculptures.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P</a:t>
                      </a:r>
                      <a:r>
                        <a:rPr lang="en-GB" sz="1000" u="none" cap="none" strike="noStrike">
                          <a:solidFill>
                            <a:schemeClr val="dk1"/>
                          </a:solidFill>
                          <a:latin typeface="Lato"/>
                          <a:ea typeface="Lato"/>
                          <a:cs typeface="Lato"/>
                          <a:sym typeface="Lato"/>
                        </a:rPr>
                        <a:t>attern can be created in many different ways, eg in the rhythm of brushstrokes in a painting (like the work of van Gogh) or in repeated shapes within a composition.</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00430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Texture</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T</a:t>
                      </a:r>
                      <a:r>
                        <a:rPr lang="en-GB" sz="1000" u="none" cap="none" strike="noStrike">
                          <a:solidFill>
                            <a:schemeClr val="dk1"/>
                          </a:solidFill>
                          <a:latin typeface="Lato"/>
                          <a:ea typeface="Lato"/>
                          <a:cs typeface="Lato"/>
                          <a:sym typeface="Lato"/>
                        </a:rPr>
                        <a:t>exture in an artwork can be real (what the surface actually feels like) or a surface can be made to appear textured</a:t>
                      </a:r>
                      <a:r>
                        <a:rPr lang="en-GB" sz="1000">
                          <a:solidFill>
                            <a:schemeClr val="dk1"/>
                          </a:solidFill>
                          <a:latin typeface="Lato"/>
                          <a:ea typeface="Lato"/>
                          <a:cs typeface="Lato"/>
                          <a:sym typeface="Lato"/>
                        </a:rPr>
                        <a:t>.</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H</a:t>
                      </a:r>
                      <a:r>
                        <a:rPr lang="en-GB" sz="1000" u="none" cap="none" strike="noStrike">
                          <a:solidFill>
                            <a:schemeClr val="dk1"/>
                          </a:solidFill>
                          <a:latin typeface="Lato"/>
                          <a:ea typeface="Lato"/>
                          <a:cs typeface="Lato"/>
                          <a:sym typeface="Lato"/>
                        </a:rPr>
                        <a:t>ow to use texture more purposely to achieve a specific effect or to replicate a natural surface.</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H</a:t>
                      </a:r>
                      <a:r>
                        <a:rPr lang="en-GB" sz="1000" u="none" cap="none" strike="noStrike">
                          <a:solidFill>
                            <a:schemeClr val="dk1"/>
                          </a:solidFill>
                          <a:latin typeface="Lato"/>
                          <a:ea typeface="Lato"/>
                          <a:cs typeface="Lato"/>
                          <a:sym typeface="Lato"/>
                        </a:rPr>
                        <a:t>ow to create texture on different materials.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A</a:t>
                      </a:r>
                      <a:r>
                        <a:rPr lang="en-GB" sz="1000" u="none" cap="none" strike="noStrike">
                          <a:solidFill>
                            <a:schemeClr val="dk1"/>
                          </a:solidFill>
                          <a:latin typeface="Lato"/>
                          <a:ea typeface="Lato"/>
                          <a:cs typeface="Lato"/>
                          <a:sym typeface="Lato"/>
                        </a:rPr>
                        <a:t>pplying thick layers of paint to a surface is called impasto, and is used by artists such as Claude Monet to describe texture.</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5565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Tone</a:t>
                      </a:r>
                      <a:endParaRPr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000"/>
                        <a:buFont typeface="Arial"/>
                        <a:buNone/>
                      </a:pPr>
                      <a:r>
                        <a:rPr lang="en-GB" sz="1000">
                          <a:solidFill>
                            <a:schemeClr val="dk1"/>
                          </a:solidFill>
                          <a:latin typeface="Lato"/>
                          <a:ea typeface="Lato"/>
                          <a:cs typeface="Lato"/>
                          <a:sym typeface="Lato"/>
                        </a:rPr>
                        <a:t>That ‘tone’ in art means ‘light and dark’.</a:t>
                      </a:r>
                      <a:endParaRPr sz="10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b="1" sz="10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1000">
                          <a:solidFill>
                            <a:schemeClr val="dk1"/>
                          </a:solidFill>
                          <a:latin typeface="Lato"/>
                          <a:ea typeface="Lato"/>
                          <a:cs typeface="Lato"/>
                          <a:sym typeface="Lato"/>
                        </a:rPr>
                        <a:t>Shading helps make drawn objects look realistic.</a:t>
                      </a:r>
                      <a:endParaRPr sz="1000">
                        <a:solidFill>
                          <a:schemeClr val="dk1"/>
                        </a:solidFill>
                        <a:latin typeface="Lato"/>
                        <a:ea typeface="Lato"/>
                        <a:cs typeface="Lato"/>
                        <a:sym typeface="Lato"/>
                      </a:endParaRPr>
                    </a:p>
                    <a:p>
                      <a:pPr indent="0" lvl="0" marL="0" rtl="0" algn="l">
                        <a:lnSpc>
                          <a:spcPct val="115000"/>
                        </a:lnSpc>
                        <a:spcBef>
                          <a:spcPts val="0"/>
                        </a:spcBef>
                        <a:spcAft>
                          <a:spcPts val="0"/>
                        </a:spcAft>
                        <a:buClr>
                          <a:schemeClr val="dk1"/>
                        </a:buClr>
                        <a:buSzPts val="1000"/>
                        <a:buFont typeface="Arial"/>
                        <a:buNone/>
                      </a:pPr>
                      <a:r>
                        <a:t/>
                      </a:r>
                      <a:endParaRPr sz="1000">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S</a:t>
                      </a:r>
                      <a:r>
                        <a:rPr lang="en-GB" sz="1000" u="none" cap="none" strike="noStrike">
                          <a:solidFill>
                            <a:schemeClr val="dk1"/>
                          </a:solidFill>
                          <a:latin typeface="Lato"/>
                          <a:ea typeface="Lato"/>
                          <a:cs typeface="Lato"/>
                          <a:sym typeface="Lato"/>
                        </a:rPr>
                        <a:t>ome basic rules for shading when drawing, eg shade in one direction, blending tones smoothly and with no gaps.</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S</a:t>
                      </a:r>
                      <a:r>
                        <a:rPr lang="en-GB" sz="1000" u="none" cap="none" strike="noStrike">
                          <a:solidFill>
                            <a:schemeClr val="dk1"/>
                          </a:solidFill>
                          <a:latin typeface="Lato"/>
                          <a:ea typeface="Lato"/>
                          <a:cs typeface="Lato"/>
                          <a:sym typeface="Lato"/>
                        </a:rPr>
                        <a:t>hading is used to create different tones in an artwork and can include hatching, cross-hatching, scribbling and stippling.</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That u</a:t>
                      </a:r>
                      <a:r>
                        <a:rPr lang="en-GB" sz="1000" u="none" cap="none" strike="noStrike">
                          <a:solidFill>
                            <a:schemeClr val="dk1"/>
                          </a:solidFill>
                          <a:latin typeface="Lato"/>
                          <a:ea typeface="Lato"/>
                          <a:cs typeface="Lato"/>
                          <a:sym typeface="Lato"/>
                        </a:rPr>
                        <a:t>sing lighter and darker tints and shades of a colour can create a 3D effect.</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T</a:t>
                      </a:r>
                      <a:r>
                        <a:rPr lang="en-GB" sz="1000" u="none" cap="none" strike="noStrike">
                          <a:solidFill>
                            <a:schemeClr val="dk1"/>
                          </a:solidFill>
                          <a:latin typeface="Lato"/>
                          <a:ea typeface="Lato"/>
                          <a:cs typeface="Lato"/>
                          <a:sym typeface="Lato"/>
                        </a:rPr>
                        <a:t>one can be used to create contrast in an artwork.</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a:solidFill>
                            <a:schemeClr val="dk1"/>
                          </a:solidFill>
                          <a:latin typeface="Lato"/>
                          <a:ea typeface="Lato"/>
                          <a:cs typeface="Lato"/>
                          <a:sym typeface="Lato"/>
                        </a:rPr>
                        <a:t>T</a:t>
                      </a:r>
                      <a:r>
                        <a:rPr lang="en-GB" sz="1000" u="none" cap="none" strike="noStrike">
                          <a:solidFill>
                            <a:schemeClr val="dk1"/>
                          </a:solidFill>
                          <a:latin typeface="Lato"/>
                          <a:ea typeface="Lato"/>
                          <a:cs typeface="Lato"/>
                          <a:sym typeface="Lato"/>
                        </a:rPr>
                        <a:t>one can help show the foreground and background in an artwork.</a:t>
                      </a:r>
                      <a:endParaRPr sz="10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T</a:t>
                      </a:r>
                      <a:r>
                        <a:rPr lang="en-GB" sz="1000">
                          <a:solidFill>
                            <a:schemeClr val="dk1"/>
                          </a:solidFill>
                          <a:latin typeface="Lato"/>
                          <a:ea typeface="Lato"/>
                          <a:cs typeface="Lato"/>
                          <a:sym typeface="Lato"/>
                        </a:rPr>
                        <a:t>hat c</a:t>
                      </a:r>
                      <a:r>
                        <a:rPr lang="en-GB" sz="1000" u="none" cap="none" strike="noStrike">
                          <a:solidFill>
                            <a:schemeClr val="dk1"/>
                          </a:solidFill>
                          <a:latin typeface="Lato"/>
                          <a:ea typeface="Lato"/>
                          <a:cs typeface="Lato"/>
                          <a:sym typeface="Lato"/>
                        </a:rPr>
                        <a:t>hiaroscuro means ‘light and dark’ and is a term used to describe high-contrast images.</a:t>
                      </a:r>
                      <a:endParaRPr sz="10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48" name="Google Shape;248;p29"/>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0"/>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254" name="Google Shape;254;p30"/>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Knowledge of artists</a:t>
            </a:r>
            <a:endParaRPr>
              <a:solidFill>
                <a:schemeClr val="dk1"/>
              </a:solidFill>
            </a:endParaRPr>
          </a:p>
        </p:txBody>
      </p:sp>
      <p:graphicFrame>
        <p:nvGraphicFramePr>
          <p:cNvPr id="255" name="Google Shape;255;p30"/>
          <p:cNvGraphicFramePr/>
          <p:nvPr/>
        </p:nvGraphicFramePr>
        <p:xfrm>
          <a:off x="330151" y="554560"/>
          <a:ext cx="3000000" cy="3000000"/>
        </p:xfrm>
        <a:graphic>
          <a:graphicData uri="http://schemas.openxmlformats.org/drawingml/2006/table">
            <a:tbl>
              <a:tblPr>
                <a:noFill/>
                <a:tableStyleId>{8CF613F7-0667-4837-8D3B-C33BC3D72D3F}</a:tableStyleId>
              </a:tblPr>
              <a:tblGrid>
                <a:gridCol w="1574650"/>
                <a:gridCol w="3046050"/>
                <a:gridCol w="2358775"/>
                <a:gridCol w="3053600"/>
              </a:tblGrid>
              <a:tr h="561300">
                <a:tc>
                  <a:txBody>
                    <a:bodyPr/>
                    <a:lstStyle/>
                    <a:p>
                      <a:pPr indent="0" lvl="0" marL="0" marR="0" rtl="0" algn="ctr">
                        <a:lnSpc>
                          <a:spcPct val="100000"/>
                        </a:lnSpc>
                        <a:spcBef>
                          <a:spcPts val="0"/>
                        </a:spcBef>
                        <a:spcAft>
                          <a:spcPts val="0"/>
                        </a:spcAft>
                        <a:buClr>
                          <a:schemeClr val="dk1"/>
                        </a:buClr>
                        <a:buSzPts val="1100"/>
                        <a:buFont typeface="Arial"/>
                        <a:buNone/>
                      </a:pPr>
                      <a:r>
                        <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None/>
                      </a:pPr>
                      <a:r>
                        <a:rPr b="1" lang="en-GB" sz="1600">
                          <a:solidFill>
                            <a:schemeClr val="dk1"/>
                          </a:solidFill>
                          <a:latin typeface="Lato"/>
                          <a:ea typeface="Lato"/>
                          <a:cs typeface="Lato"/>
                          <a:sym typeface="Lato"/>
                        </a:rPr>
                        <a:t>EYFS: Reception</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1</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n-GB" sz="1600" u="none" cap="none" strike="noStrike">
                          <a:solidFill>
                            <a:schemeClr val="dk1"/>
                          </a:solidFill>
                          <a:latin typeface="Lato"/>
                          <a:ea typeface="Lato"/>
                          <a:cs typeface="Lato"/>
                          <a:sym typeface="Lato"/>
                        </a:rPr>
                        <a:t>Year 2</a:t>
                      </a:r>
                      <a:endParaRPr sz="1400" u="none" cap="none" strike="noStrike">
                        <a:solidFill>
                          <a:schemeClr val="dk1"/>
                        </a:solidFill>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308400">
                <a:tc>
                  <a:txBody>
                    <a:bodyPr/>
                    <a:lstStyle/>
                    <a:p>
                      <a:pPr indent="0" lvl="0" marL="0" marR="0" rtl="0" algn="l">
                        <a:lnSpc>
                          <a:spcPct val="100000"/>
                        </a:lnSpc>
                        <a:spcBef>
                          <a:spcPts val="0"/>
                        </a:spcBef>
                        <a:spcAft>
                          <a:spcPts val="0"/>
                        </a:spcAft>
                        <a:buNone/>
                      </a:pPr>
                      <a:r>
                        <a:t/>
                      </a:r>
                      <a:endParaRPr b="1"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i="1" sz="9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642000">
                <a:tc>
                  <a:txBody>
                    <a:bodyPr/>
                    <a:lstStyle/>
                    <a:p>
                      <a:pPr indent="0" lvl="0" marL="0" marR="0" rtl="0" algn="ctr">
                        <a:lnSpc>
                          <a:spcPct val="100000"/>
                        </a:lnSpc>
                        <a:spcBef>
                          <a:spcPts val="0"/>
                        </a:spcBef>
                        <a:spcAft>
                          <a:spcPts val="0"/>
                        </a:spcAft>
                        <a:buClr>
                          <a:schemeClr val="dk1"/>
                        </a:buClr>
                        <a:buSzPts val="1100"/>
                        <a:buFont typeface="Arial"/>
                        <a:buNone/>
                      </a:pPr>
                      <a:r>
                        <a:rPr b="1" lang="en-GB" sz="1600" u="none" cap="none" strike="noStrike">
                          <a:solidFill>
                            <a:schemeClr val="dk1"/>
                          </a:solidFill>
                          <a:latin typeface="Lato"/>
                          <a:ea typeface="Lato"/>
                          <a:cs typeface="Lato"/>
                          <a:sym typeface="Lato"/>
                        </a:rPr>
                        <a:t>Meanings</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i="1" lang="en-GB" sz="900">
                          <a:solidFill>
                            <a:schemeClr val="dk1"/>
                          </a:solidFill>
                          <a:latin typeface="Lato"/>
                          <a:ea typeface="Lato"/>
                          <a:cs typeface="Lato"/>
                          <a:sym typeface="Lato"/>
                        </a:rPr>
                        <a:t>This aspect of the </a:t>
                      </a:r>
                      <a:r>
                        <a:rPr i="1" lang="en-GB" sz="900">
                          <a:solidFill>
                            <a:schemeClr val="dk1"/>
                          </a:solidFill>
                          <a:latin typeface="Lato"/>
                          <a:ea typeface="Lato"/>
                          <a:cs typeface="Lato"/>
                          <a:sym typeface="Lato"/>
                        </a:rPr>
                        <a:t>curriculum</a:t>
                      </a:r>
                      <a:r>
                        <a:rPr i="1" lang="en-GB" sz="900">
                          <a:solidFill>
                            <a:schemeClr val="dk1"/>
                          </a:solidFill>
                          <a:latin typeface="Lato"/>
                          <a:ea typeface="Lato"/>
                          <a:cs typeface="Lato"/>
                          <a:sym typeface="Lato"/>
                        </a:rPr>
                        <a:t> is child-led; encourage discussion and individual responses to their own and other artworks.</a:t>
                      </a:r>
                      <a:endParaRPr i="1"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u="none" cap="none" strike="noStrike">
                          <a:solidFill>
                            <a:schemeClr val="dk1"/>
                          </a:solidFill>
                          <a:latin typeface="Lato"/>
                          <a:ea typeface="Lato"/>
                          <a:cs typeface="Lato"/>
                          <a:sym typeface="Lato"/>
                        </a:rPr>
                        <a:t>Some artists are influenced by things happening around them.</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u="none" cap="none" strike="noStrike">
                          <a:solidFill>
                            <a:schemeClr val="dk1"/>
                          </a:solidFill>
                          <a:latin typeface="Lato"/>
                          <a:ea typeface="Lato"/>
                          <a:cs typeface="Lato"/>
                          <a:sym typeface="Lato"/>
                        </a:rPr>
                        <a:t>Some artists create art to make people aware of good and bad things happening in the world around them.</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030350">
                <a:tc>
                  <a:txBody>
                    <a:bodyPr/>
                    <a:lstStyle/>
                    <a:p>
                      <a:pPr indent="0" lvl="0" marL="0" marR="0" rtl="0" algn="ctr">
                        <a:lnSpc>
                          <a:spcPct val="100000"/>
                        </a:lnSpc>
                        <a:spcBef>
                          <a:spcPts val="0"/>
                        </a:spcBef>
                        <a:spcAft>
                          <a:spcPts val="0"/>
                        </a:spcAft>
                        <a:buClr>
                          <a:srgbClr val="000000"/>
                        </a:buClr>
                        <a:buSzPts val="1600"/>
                        <a:buFont typeface="Arial"/>
                        <a:buNone/>
                      </a:pPr>
                      <a:r>
                        <a:t/>
                      </a:r>
                      <a:endParaRPr b="1" sz="16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Interpretation</a:t>
                      </a:r>
                      <a:r>
                        <a:rPr b="1" lang="en-GB" sz="1600" u="none" cap="none" strike="noStrike">
                          <a:solidFill>
                            <a:schemeClr val="dk1"/>
                          </a:solidFill>
                          <a:latin typeface="Lato"/>
                          <a:ea typeface="Lato"/>
                          <a:cs typeface="Lato"/>
                          <a:sym typeface="Lato"/>
                        </a:rPr>
                        <a:t>s</a:t>
                      </a:r>
                      <a:endParaRPr b="1" sz="16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chemeClr val="dk1"/>
                        </a:buClr>
                        <a:buSzPts val="1100"/>
                        <a:buFont typeface="Arial"/>
                        <a:buNone/>
                      </a:pPr>
                      <a:r>
                        <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i="1" lang="en-GB" sz="900">
                          <a:solidFill>
                            <a:schemeClr val="dk1"/>
                          </a:solidFill>
                          <a:latin typeface="Lato"/>
                          <a:ea typeface="Lato"/>
                          <a:cs typeface="Lato"/>
                          <a:sym typeface="Lato"/>
                        </a:rPr>
                        <a:t>T</a:t>
                      </a:r>
                      <a:r>
                        <a:rPr i="1" lang="en-GB" sz="900">
                          <a:solidFill>
                            <a:schemeClr val="dk1"/>
                          </a:solidFill>
                          <a:latin typeface="Lato"/>
                          <a:ea typeface="Lato"/>
                          <a:cs typeface="Lato"/>
                          <a:sym typeface="Lato"/>
                        </a:rPr>
                        <a:t>his aspect of the curriculum is child-led;  encourage discussion and individual responses to their own and other artworks.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Sometimes artists concentrate on how they are making something rather than what they make.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living in different places at different times can be inspired by similar ideas or stories.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 can be figurative or abstract.</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564700">
                <a:tc>
                  <a:txBody>
                    <a:bodyPr/>
                    <a:lstStyle/>
                    <a:p>
                      <a:pPr indent="0" lvl="0" marL="0" marR="0" rtl="0" algn="ctr">
                        <a:lnSpc>
                          <a:spcPct val="100000"/>
                        </a:lnSpc>
                        <a:spcBef>
                          <a:spcPts val="0"/>
                        </a:spcBef>
                        <a:spcAft>
                          <a:spcPts val="0"/>
                        </a:spcAft>
                        <a:buClr>
                          <a:schemeClr val="dk1"/>
                        </a:buClr>
                        <a:buSzPts val="1100"/>
                        <a:buFont typeface="Arial"/>
                        <a:buNone/>
                      </a:pPr>
                      <a:r>
                        <a:rPr b="1" lang="en-GB" sz="1600" u="none" cap="none" strike="noStrike">
                          <a:solidFill>
                            <a:schemeClr val="dk1"/>
                          </a:solidFill>
                          <a:latin typeface="Lato"/>
                          <a:ea typeface="Lato"/>
                          <a:cs typeface="Lato"/>
                          <a:sym typeface="Lato"/>
                        </a:rPr>
                        <a:t>Materials and processes</a:t>
                      </a:r>
                      <a:endParaRPr sz="1400" u="none" cap="none" strike="noStrike">
                        <a:solidFill>
                          <a:schemeClr val="dk1"/>
                        </a:solidFill>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use modelling materials like clay to recreate things from real life.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choose colours to draw or paint with.</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draw many different things and use different tools to draw with.</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Sometimes artists are </a:t>
                      </a:r>
                      <a:r>
                        <a:rPr lang="en-GB" sz="900">
                          <a:solidFill>
                            <a:schemeClr val="dk1"/>
                          </a:solidFill>
                          <a:latin typeface="Lato"/>
                          <a:ea typeface="Lato"/>
                          <a:cs typeface="Lato"/>
                          <a:sym typeface="Lato"/>
                        </a:rPr>
                        <a:t>inspired</a:t>
                      </a:r>
                      <a:r>
                        <a:rPr lang="en-GB" sz="900">
                          <a:solidFill>
                            <a:schemeClr val="dk1"/>
                          </a:solidFill>
                          <a:latin typeface="Lato"/>
                          <a:ea typeface="Lato"/>
                          <a:cs typeface="Lato"/>
                          <a:sym typeface="Lato"/>
                        </a:rPr>
                        <a:t> by the seasons.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Some art doesn’t last long-  it is temporary.</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Sometimes artists cut and stick photos to make new images.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use everyday materials that have been thrown away to make art.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a:t>
                      </a:r>
                      <a:r>
                        <a:rPr lang="en-GB" sz="900">
                          <a:solidFill>
                            <a:schemeClr val="dk1"/>
                          </a:solidFill>
                          <a:latin typeface="Lato"/>
                          <a:ea typeface="Lato"/>
                          <a:cs typeface="Lato"/>
                          <a:sym typeface="Lato"/>
                        </a:rPr>
                        <a:t> choose materials that suit what they want to make.</a:t>
                      </a:r>
                      <a:endParaRPr sz="900">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0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Illustrators use drawn lines to show how characters feel.</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try out different combinations of collage materials to create the effect they want.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use the same material (felt) to make 2D or 3D artworks.</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and designers can create work to match a set of requirements; a ‘brief’ or ‘commission’.</a:t>
                      </a:r>
                      <a:endParaRPr sz="900">
                        <a:solidFill>
                          <a:schemeClr val="dk1"/>
                        </a:solidFill>
                        <a:latin typeface="Lato"/>
                        <a:ea typeface="Lato"/>
                        <a:cs typeface="Lato"/>
                        <a:sym typeface="Lato"/>
                      </a:endParaRPr>
                    </a:p>
                    <a:p>
                      <a:pPr indent="0" lvl="0" marL="0" rtl="0" algn="ctr">
                        <a:spcBef>
                          <a:spcPts val="0"/>
                        </a:spcBef>
                        <a:spcAft>
                          <a:spcPts val="0"/>
                        </a:spcAft>
                        <a:buClr>
                          <a:schemeClr val="dk1"/>
                        </a:buClr>
                        <a:buSzPts val="10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40625">
                <a:tc rowSpan="2">
                  <a:txBody>
                    <a:bodyPr/>
                    <a:lstStyle/>
                    <a:p>
                      <a:pPr indent="0" lvl="0" marL="0" rtl="0" algn="l">
                        <a:spcBef>
                          <a:spcPts val="0"/>
                        </a:spcBef>
                        <a:spcAft>
                          <a:spcPts val="0"/>
                        </a:spcAft>
                        <a:buClr>
                          <a:schemeClr val="dk1"/>
                        </a:buClr>
                        <a:buSzPts val="1100"/>
                        <a:buFont typeface="Arial"/>
                        <a:buNone/>
                      </a:pPr>
                      <a:r>
                        <a:t/>
                      </a:r>
                      <a:endParaRPr b="1" sz="16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None/>
                      </a:pPr>
                      <a:r>
                        <a:rPr b="1" lang="en-GB" sz="1300">
                          <a:solidFill>
                            <a:schemeClr val="dk1"/>
                          </a:solidFill>
                          <a:latin typeface="Lato"/>
                          <a:ea typeface="Lato"/>
                          <a:cs typeface="Lato"/>
                          <a:sym typeface="Lato"/>
                        </a:rPr>
                        <a:t>So that they can:                                                                                                                                                                                    </a:t>
                      </a:r>
                      <a:endParaRPr b="1" sz="1300">
                        <a:solidFill>
                          <a:schemeClr val="dk1"/>
                        </a:solidFill>
                        <a:latin typeface="Lato"/>
                        <a:ea typeface="Lato"/>
                        <a:cs typeface="Lato"/>
                        <a:sym typeface="Lato"/>
                      </a:endParaRPr>
                    </a:p>
                    <a:p>
                      <a:pPr indent="0" lvl="0" marL="0" rtl="0" algn="l">
                        <a:spcBef>
                          <a:spcPts val="0"/>
                        </a:spcBef>
                        <a:spcAft>
                          <a:spcPts val="0"/>
                        </a:spcAft>
                        <a:buNone/>
                      </a:pP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sz="9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1704900">
                <a:tc vMerge="1"/>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Enjoy looking at and talking about art.</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Recognise that artists create varying types of art and use lots of different types of materials.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Recognise that artists can be inspired by many things.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Describe similarities and differences between practices in Art and design, eg between painting and sculpture, and link these to their own work.</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Understand how artists choose materials based on their  properties in order to achieve certain effects.</a:t>
                      </a:r>
                      <a:endParaRPr sz="8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Talk about art they have seen using some appropriate subject vocabulary.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Create work from a brief, understanding that artists are sometimes commissioned to create art.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Create and critique both figurative and abstract art, recognising some of the techniques used.</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850" strike="sngStrike">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Apply their own understanding of art materials learnt from artist work to begin purposefully choosing materials for a specific effect.</a:t>
                      </a:r>
                      <a:endParaRPr sz="8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56" name="Google Shape;256;p30"/>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1"/>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262" name="Google Shape;262;p31"/>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Knowledge of artists</a:t>
            </a:r>
            <a:endParaRPr>
              <a:solidFill>
                <a:schemeClr val="dk1"/>
              </a:solidFill>
            </a:endParaRPr>
          </a:p>
        </p:txBody>
      </p:sp>
      <p:graphicFrame>
        <p:nvGraphicFramePr>
          <p:cNvPr id="263" name="Google Shape;263;p31"/>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033250"/>
                <a:gridCol w="1560125"/>
                <a:gridCol w="1675050"/>
                <a:gridCol w="2864675"/>
                <a:gridCol w="2864675"/>
              </a:tblGrid>
              <a:tr h="396725">
                <a:tc>
                  <a:txBody>
                    <a:bodyPr/>
                    <a:lstStyle/>
                    <a:p>
                      <a:pPr indent="0" lvl="0" marL="0" marR="0" rtl="0" algn="ctr">
                        <a:lnSpc>
                          <a:spcPct val="100000"/>
                        </a:lnSpc>
                        <a:spcBef>
                          <a:spcPts val="0"/>
                        </a:spcBef>
                        <a:spcAft>
                          <a:spcPts val="0"/>
                        </a:spcAft>
                        <a:buClr>
                          <a:schemeClr val="dk1"/>
                        </a:buClr>
                        <a:buSzPts val="1100"/>
                        <a:buFont typeface="Arial"/>
                        <a:buNone/>
                      </a:pPr>
                      <a:r>
                        <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3</a:t>
                      </a:r>
                      <a:endParaRPr b="1" sz="14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4</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n-GB" sz="1600" u="none" cap="none" strike="noStrike">
                          <a:solidFill>
                            <a:schemeClr val="dk1"/>
                          </a:solidFill>
                          <a:latin typeface="Lato"/>
                          <a:ea typeface="Lato"/>
                          <a:cs typeface="Lato"/>
                          <a:sym typeface="Lato"/>
                        </a:rPr>
                        <a:t>Year 5</a:t>
                      </a:r>
                      <a:endParaRPr sz="1400" u="none" cap="none" strike="noStrike">
                        <a:solidFill>
                          <a:schemeClr val="dk1"/>
                        </a:solidFill>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6</a:t>
                      </a:r>
                      <a:endParaRPr sz="1400" u="none" cap="none" strike="noStrike">
                        <a:solidFill>
                          <a:schemeClr val="dk1"/>
                        </a:solidFill>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16800">
                <a:tc>
                  <a:txBody>
                    <a:bodyPr/>
                    <a:lstStyle/>
                    <a:p>
                      <a:pPr indent="0" lvl="0" marL="0" marR="0" rtl="0" algn="l">
                        <a:lnSpc>
                          <a:spcPct val="100000"/>
                        </a:lnSpc>
                        <a:spcBef>
                          <a:spcPts val="0"/>
                        </a:spcBef>
                        <a:spcAft>
                          <a:spcPts val="0"/>
                        </a:spcAft>
                        <a:buNone/>
                      </a:pPr>
                      <a:r>
                        <a:t/>
                      </a:r>
                      <a:endParaRPr b="1"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sz="9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755350">
                <a:tc>
                  <a:txBody>
                    <a:bodyPr/>
                    <a:lstStyle/>
                    <a:p>
                      <a:pPr indent="0" lvl="0" marL="0" marR="0" rtl="0" algn="ctr">
                        <a:lnSpc>
                          <a:spcPct val="100000"/>
                        </a:lnSpc>
                        <a:spcBef>
                          <a:spcPts val="0"/>
                        </a:spcBef>
                        <a:spcAft>
                          <a:spcPts val="0"/>
                        </a:spcAft>
                        <a:buClr>
                          <a:schemeClr val="dk1"/>
                        </a:buClr>
                        <a:buSzPts val="1100"/>
                        <a:buFont typeface="Arial"/>
                        <a:buNone/>
                      </a:pPr>
                      <a:r>
                        <a:rPr b="1" lang="en-GB" u="none" cap="none" strike="noStrike">
                          <a:solidFill>
                            <a:schemeClr val="dk1"/>
                          </a:solidFill>
                          <a:latin typeface="Lato"/>
                          <a:ea typeface="Lato"/>
                          <a:cs typeface="Lato"/>
                          <a:sym typeface="Lato"/>
                        </a:rPr>
                        <a:t>Meanings</a:t>
                      </a:r>
                      <a:endParaRPr b="1"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u="none" cap="none" strike="noStrike">
                          <a:solidFill>
                            <a:schemeClr val="dk1"/>
                          </a:solidFill>
                          <a:latin typeface="Lato"/>
                          <a:ea typeface="Lato"/>
                          <a:cs typeface="Lato"/>
                          <a:sym typeface="Lato"/>
                        </a:rPr>
                        <a:t>Art from the past can give us clues about what it was like to live at that time.</a:t>
                      </a:r>
                      <a:endParaRPr sz="9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u="none" cap="none" strike="noStrike">
                          <a:solidFill>
                            <a:schemeClr val="dk1"/>
                          </a:solidFill>
                          <a:latin typeface="Lato"/>
                          <a:ea typeface="Lato"/>
                          <a:cs typeface="Lato"/>
                          <a:sym typeface="Lato"/>
                        </a:rPr>
                        <a:t>Art can communicate powerful statements about right and wrong.</a:t>
                      </a:r>
                      <a:endParaRPr sz="9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are influenced by what is going on around them; for example culture, politics and </a:t>
                      </a:r>
                      <a:r>
                        <a:rPr lang="en-GB" sz="900">
                          <a:solidFill>
                            <a:schemeClr val="dk1"/>
                          </a:solidFill>
                          <a:latin typeface="Lato"/>
                          <a:ea typeface="Lato"/>
                          <a:cs typeface="Lato"/>
                          <a:sym typeface="Lato"/>
                        </a:rPr>
                        <a:t>technology</a:t>
                      </a:r>
                      <a:r>
                        <a:rPr lang="en-GB" sz="900">
                          <a:solidFill>
                            <a:schemeClr val="dk1"/>
                          </a:solidFill>
                          <a:latin typeface="Lato"/>
                          <a:ea typeface="Lato"/>
                          <a:cs typeface="Lato"/>
                          <a:sym typeface="Lato"/>
                        </a:rPr>
                        <a:t>.</a:t>
                      </a:r>
                      <a:endParaRPr sz="900">
                        <a:solidFill>
                          <a:schemeClr val="dk1"/>
                        </a:solidFill>
                        <a:latin typeface="Lato"/>
                        <a:ea typeface="Lato"/>
                        <a:cs typeface="Lato"/>
                        <a:sym typeface="Lato"/>
                      </a:endParaRPr>
                    </a:p>
                    <a:p>
                      <a:pPr indent="0" lvl="0" marL="0" rtl="0" algn="ctr">
                        <a:spcBef>
                          <a:spcPts val="0"/>
                        </a:spcBef>
                        <a:spcAft>
                          <a:spcPts val="0"/>
                        </a:spcAft>
                        <a:buClr>
                          <a:schemeClr val="dk1"/>
                        </a:buClr>
                        <a:buSzPts val="1000"/>
                        <a:buFont typeface="Arial"/>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‘borrow’ ideas and imagery from other times and cultures to create new artworks.</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How an artwork is interpreted will depend on the life experiences of the person looking at it.</a:t>
                      </a:r>
                      <a:endParaRPr sz="900">
                        <a:solidFill>
                          <a:schemeClr val="dk1"/>
                        </a:solidFill>
                        <a:latin typeface="Lato"/>
                        <a:ea typeface="Lato"/>
                        <a:cs typeface="Lato"/>
                        <a:sym typeface="Lato"/>
                      </a:endParaRPr>
                    </a:p>
                    <a:p>
                      <a:pPr indent="0" lvl="0" marL="0" rtl="0" algn="ctr">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use symbols in their artwork to convey meaning.</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400"/>
                        <a:buFont typeface="Arial"/>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Sometimes artists add extra meaning to what they create by working in places where they don’t have permission to work.</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756425">
                <a:tc>
                  <a:txBody>
                    <a:bodyPr/>
                    <a:lstStyle/>
                    <a:p>
                      <a:pPr indent="0" lvl="0" marL="0" marR="0" rtl="0" algn="ctr">
                        <a:lnSpc>
                          <a:spcPct val="100000"/>
                        </a:lnSpc>
                        <a:spcBef>
                          <a:spcPts val="0"/>
                        </a:spcBef>
                        <a:spcAft>
                          <a:spcPts val="0"/>
                        </a:spcAft>
                        <a:buClr>
                          <a:srgbClr val="000000"/>
                        </a:buClr>
                        <a:buSzPts val="1600"/>
                        <a:buFont typeface="Arial"/>
                        <a:buNone/>
                      </a:pPr>
                      <a:r>
                        <a:t/>
                      </a:r>
                      <a:endParaRPr b="1"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600"/>
                        <a:buFont typeface="Arial"/>
                        <a:buNone/>
                      </a:pPr>
                      <a:r>
                        <a:rPr b="1" lang="en-GB" u="none" cap="none" strike="noStrike">
                          <a:solidFill>
                            <a:schemeClr val="dk1"/>
                          </a:solidFill>
                          <a:latin typeface="Lato"/>
                          <a:ea typeface="Lato"/>
                          <a:cs typeface="Lato"/>
                          <a:sym typeface="Lato"/>
                        </a:rPr>
                        <a:t>Interpret-</a:t>
                      </a:r>
                      <a:endParaRPr b="1"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600"/>
                        <a:buFont typeface="Arial"/>
                        <a:buNone/>
                      </a:pPr>
                      <a:r>
                        <a:rPr b="1" lang="en-GB" u="none" cap="none" strike="noStrike">
                          <a:solidFill>
                            <a:schemeClr val="dk1"/>
                          </a:solidFill>
                          <a:latin typeface="Lato"/>
                          <a:ea typeface="Lato"/>
                          <a:cs typeface="Lato"/>
                          <a:sym typeface="Lato"/>
                        </a:rPr>
                        <a:t>ations</a:t>
                      </a:r>
                      <a:endParaRPr b="1"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600"/>
                        <a:buFont typeface="Arial"/>
                        <a:buNone/>
                      </a:pPr>
                      <a:r>
                        <a:t/>
                      </a:r>
                      <a:endParaRPr b="1"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u="none" cap="none" strike="noStrike">
                          <a:solidFill>
                            <a:schemeClr val="dk1"/>
                          </a:solidFill>
                          <a:latin typeface="Lato"/>
                          <a:ea typeface="Lato"/>
                          <a:cs typeface="Lato"/>
                          <a:sym typeface="Lato"/>
                        </a:rPr>
                        <a:t>The meanings we take from art made in the past are influenced by our own ideas.</a:t>
                      </a:r>
                      <a:endParaRPr sz="900" u="none" cap="none" strike="noStrike">
                        <a:solidFill>
                          <a:schemeClr val="dk1"/>
                        </a:solidFill>
                        <a:latin typeface="Lato"/>
                        <a:ea typeface="Lato"/>
                        <a:cs typeface="Lato"/>
                        <a:sym typeface="Lato"/>
                      </a:endParaRPr>
                    </a:p>
                    <a:p>
                      <a:pPr indent="0" lvl="0" marL="0" rtl="0" algn="ctr">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Designers can make beautiful things to try and improve people’s everyday lives.</a:t>
                      </a:r>
                      <a:endParaRPr sz="900">
                        <a:solidFill>
                          <a:schemeClr val="dk1"/>
                        </a:solidFill>
                        <a:latin typeface="Lato"/>
                        <a:ea typeface="Lato"/>
                        <a:cs typeface="Lato"/>
                        <a:sym typeface="Lato"/>
                      </a:endParaRPr>
                    </a:p>
                    <a:p>
                      <a:pPr indent="0" lvl="0" marL="0" rtl="0" algn="ctr">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How and where art is displayed has an effect on how people interpret it.</a:t>
                      </a:r>
                      <a:endParaRPr sz="900">
                        <a:solidFill>
                          <a:schemeClr val="dk1"/>
                        </a:solidFill>
                        <a:latin typeface="Lato"/>
                        <a:ea typeface="Lato"/>
                        <a:cs typeface="Lato"/>
                        <a:sym typeface="Lato"/>
                      </a:endParaRPr>
                    </a:p>
                    <a:p>
                      <a:pPr indent="0" lvl="0" marL="0" rtl="0" algn="ctr">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use self-portraits to represent important things about themselves.</a:t>
                      </a:r>
                      <a:endParaRPr sz="900">
                        <a:solidFill>
                          <a:schemeClr val="dk1"/>
                        </a:solidFill>
                        <a:latin typeface="Lato"/>
                        <a:ea typeface="Lato"/>
                        <a:cs typeface="Lato"/>
                        <a:sym typeface="Lato"/>
                      </a:endParaRPr>
                    </a:p>
                    <a:p>
                      <a:pPr indent="0" lvl="0" marL="0" rtl="0" algn="ctr">
                        <a:spcBef>
                          <a:spcPts val="0"/>
                        </a:spcBef>
                        <a:spcAft>
                          <a:spcPts val="0"/>
                        </a:spcAft>
                        <a:buClr>
                          <a:schemeClr val="dk1"/>
                        </a:buClr>
                        <a:buSzPts val="14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create works that make us question our beliefs.</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Visual designs can represent big ideas like harmony with nature or peace.</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find inspiration in other artist’s work, adapting and interpreting ideas and techniques to create something new.</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 can be a form of protest.</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use art to tell stories about things that are important to them; looking at artworks from the past can reveal thoughts and opinions from that time.</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 sometimes creates difficult feelings when we look at it.</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64" name="Google Shape;264;p31"/>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2"/>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270" name="Google Shape;270;p32"/>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Knowledge of artists</a:t>
            </a:r>
            <a:endParaRPr>
              <a:solidFill>
                <a:schemeClr val="dk1"/>
              </a:solidFill>
            </a:endParaRPr>
          </a:p>
        </p:txBody>
      </p:sp>
      <p:graphicFrame>
        <p:nvGraphicFramePr>
          <p:cNvPr id="271" name="Google Shape;271;p32"/>
          <p:cNvGraphicFramePr/>
          <p:nvPr/>
        </p:nvGraphicFramePr>
        <p:xfrm>
          <a:off x="352238" y="568310"/>
          <a:ext cx="3000000" cy="3000000"/>
        </p:xfrm>
        <a:graphic>
          <a:graphicData uri="http://schemas.openxmlformats.org/drawingml/2006/table">
            <a:tbl>
              <a:tblPr>
                <a:noFill/>
                <a:tableStyleId>{8CF613F7-0667-4837-8D3B-C33BC3D72D3F}</a:tableStyleId>
              </a:tblPr>
              <a:tblGrid>
                <a:gridCol w="1163825"/>
                <a:gridCol w="2208500"/>
                <a:gridCol w="2208500"/>
                <a:gridCol w="2208500"/>
                <a:gridCol w="2208500"/>
              </a:tblGrid>
              <a:tr h="335550">
                <a:tc>
                  <a:txBody>
                    <a:bodyPr/>
                    <a:lstStyle/>
                    <a:p>
                      <a:pPr indent="0" lvl="0" marL="0" marR="0" rtl="0" algn="ctr">
                        <a:lnSpc>
                          <a:spcPct val="100000"/>
                        </a:lnSpc>
                        <a:spcBef>
                          <a:spcPts val="0"/>
                        </a:spcBef>
                        <a:spcAft>
                          <a:spcPts val="0"/>
                        </a:spcAft>
                        <a:buClr>
                          <a:schemeClr val="dk1"/>
                        </a:buClr>
                        <a:buSzPts val="1100"/>
                        <a:buFont typeface="Arial"/>
                        <a:buNone/>
                      </a:pPr>
                      <a:r>
                        <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3</a:t>
                      </a:r>
                      <a:endParaRPr b="1" sz="14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4</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n-GB" sz="1600" u="none" cap="none" strike="noStrike">
                          <a:solidFill>
                            <a:schemeClr val="dk1"/>
                          </a:solidFill>
                          <a:latin typeface="Lato"/>
                          <a:ea typeface="Lato"/>
                          <a:cs typeface="Lato"/>
                          <a:sym typeface="Lato"/>
                        </a:rPr>
                        <a:t>Year 5</a:t>
                      </a:r>
                      <a:endParaRPr sz="1400" u="none" cap="none" strike="noStrike">
                        <a:solidFill>
                          <a:schemeClr val="dk1"/>
                        </a:solidFill>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6</a:t>
                      </a:r>
                      <a:endParaRPr sz="1400" u="none" cap="none" strike="noStrike">
                        <a:solidFill>
                          <a:schemeClr val="dk1"/>
                        </a:solidFill>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69625">
                <a:tc>
                  <a:txBody>
                    <a:bodyPr/>
                    <a:lstStyle/>
                    <a:p>
                      <a:pPr indent="0" lvl="0" marL="0" marR="0" rtl="0" algn="l">
                        <a:lnSpc>
                          <a:spcPct val="100000"/>
                        </a:lnSpc>
                        <a:spcBef>
                          <a:spcPts val="0"/>
                        </a:spcBef>
                        <a:spcAft>
                          <a:spcPts val="0"/>
                        </a:spcAft>
                        <a:buNone/>
                      </a:pPr>
                      <a:r>
                        <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sz="1300">
                          <a:solidFill>
                            <a:schemeClr val="dk1"/>
                          </a:solidFill>
                          <a:latin typeface="Lato"/>
                          <a:ea typeface="Lato"/>
                          <a:cs typeface="Lato"/>
                          <a:sym typeface="Lato"/>
                        </a:rPr>
                        <a:t>Pupils know:</a:t>
                      </a:r>
                      <a:endParaRPr sz="8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3010950">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Materials and processes</a:t>
                      </a:r>
                      <a:endParaRPr sz="1400" u="none" cap="none" strike="noStrike">
                        <a:solidFill>
                          <a:schemeClr val="dk1"/>
                        </a:solidFill>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u="none" cap="none" strike="noStrike">
                          <a:solidFill>
                            <a:schemeClr val="dk1"/>
                          </a:solidFill>
                          <a:latin typeface="Lato"/>
                          <a:ea typeface="Lato"/>
                          <a:cs typeface="Lato"/>
                          <a:sym typeface="Lato"/>
                        </a:rPr>
                        <a:t>Artists have different materials available to them depending on when they live in history.</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make their own tools.</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experiment with different tools and materials to create texture.</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0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work in more than one medium.</a:t>
                      </a:r>
                      <a:endParaRPr sz="900">
                        <a:solidFill>
                          <a:schemeClr val="dk1"/>
                        </a:solidFill>
                        <a:latin typeface="Lato"/>
                        <a:ea typeface="Lato"/>
                        <a:cs typeface="Lato"/>
                        <a:sym typeface="Lato"/>
                      </a:endParaRPr>
                    </a:p>
                    <a:p>
                      <a:pPr indent="0" lvl="0" marL="457200" rtl="0" algn="l">
                        <a:spcBef>
                          <a:spcPts val="0"/>
                        </a:spcBef>
                        <a:spcAft>
                          <a:spcPts val="0"/>
                        </a:spcAft>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 make decisions about how their work will be displayed.</a:t>
                      </a:r>
                      <a:endParaRPr sz="900">
                        <a:solidFill>
                          <a:schemeClr val="dk1"/>
                        </a:solidFill>
                        <a:latin typeface="Lato"/>
                        <a:ea typeface="Lato"/>
                        <a:cs typeface="Lato"/>
                        <a:sym typeface="Lato"/>
                      </a:endParaRPr>
                    </a:p>
                    <a:p>
                      <a:pPr indent="0" lvl="0" marL="0" rtl="0" algn="ctr">
                        <a:spcBef>
                          <a:spcPts val="0"/>
                        </a:spcBef>
                        <a:spcAft>
                          <a:spcPts val="0"/>
                        </a:spcAft>
                        <a:buClr>
                          <a:schemeClr val="dk1"/>
                        </a:buClr>
                        <a:buSzPts val="1000"/>
                        <a:buFont typeface="Arial"/>
                        <a:buNone/>
                      </a:pPr>
                      <a:r>
                        <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0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choose particular materials to communicate a message.</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choose what to include in a composition, considering both what looks good together and any message they want to communicate.</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Designers collect visual ideas from a wide range of sources, sometimes collecting these as a mood board.</a:t>
                      </a:r>
                      <a:endParaRPr sz="900">
                        <a:solidFill>
                          <a:schemeClr val="dk1"/>
                        </a:solidFill>
                        <a:latin typeface="Lato"/>
                        <a:ea typeface="Lato"/>
                        <a:cs typeface="Lato"/>
                        <a:sym typeface="Lato"/>
                      </a:endParaRPr>
                    </a:p>
                    <a:p>
                      <a:pPr indent="0" lvl="0" marL="457200" rtl="0" algn="l">
                        <a:spcBef>
                          <a:spcPts val="0"/>
                        </a:spcBef>
                        <a:spcAft>
                          <a:spcPts val="0"/>
                        </a:spcAft>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and designers sometimes choose techniques based on the time and money available to them.</a:t>
                      </a:r>
                      <a:endParaRPr sz="900">
                        <a:solidFill>
                          <a:schemeClr val="dk1"/>
                        </a:solidFill>
                        <a:highlight>
                          <a:schemeClr val="accent6"/>
                        </a:highlight>
                        <a:latin typeface="Lato"/>
                        <a:ea typeface="Lato"/>
                        <a:cs typeface="Lato"/>
                        <a:sym typeface="Lato"/>
                      </a:endParaRPr>
                    </a:p>
                    <a:p>
                      <a:pPr indent="0" lvl="0" marL="0" rtl="0" algn="l">
                        <a:spcBef>
                          <a:spcPts val="0"/>
                        </a:spcBef>
                        <a:spcAft>
                          <a:spcPts val="0"/>
                        </a:spcAft>
                        <a:buClr>
                          <a:schemeClr val="dk1"/>
                        </a:buClr>
                        <a:buSzPts val="1200"/>
                        <a:buFont typeface="Arial"/>
                        <a:buNone/>
                      </a:pPr>
                      <a:r>
                        <a:t/>
                      </a:r>
                      <a:endParaRPr sz="900">
                        <a:solidFill>
                          <a:schemeClr val="dk1"/>
                        </a:solidFill>
                        <a:highlight>
                          <a:schemeClr val="accent6"/>
                        </a:highlight>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use drawing to plan ideas for work in different media.</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choose their medium to create a particular effect  on the viewer.</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000"/>
                        <a:buFont typeface="Arial"/>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combine materials; for example digital imagery with paint or print.</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600"/>
                        <a:buFont typeface="Arial"/>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 can be interactive; the viewer becomes part of it, experiencing the artwork with more than one of the senses.</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use techniques like chiaroscuro to create dramatic light and shade when drawing or painting.</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use materials to respond to a feeling or idea in an abstract way.</a:t>
                      </a:r>
                      <a:endParaRPr sz="900">
                        <a:solidFill>
                          <a:schemeClr val="dk1"/>
                        </a:solidFill>
                        <a:latin typeface="Lato"/>
                        <a:ea typeface="Lato"/>
                        <a:cs typeface="Lato"/>
                        <a:sym typeface="Lato"/>
                      </a:endParaRPr>
                    </a:p>
                    <a:p>
                      <a:pPr indent="0" lvl="0" marL="457200" rtl="0" algn="l">
                        <a:spcBef>
                          <a:spcPts val="0"/>
                        </a:spcBef>
                        <a:spcAft>
                          <a:spcPts val="0"/>
                        </a:spcAft>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take risks to try out ideas; this can lead to new techniques being developed.</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Artists can make work by collecting and combining ready-made objects to create ‘assemblage’.</a:t>
                      </a:r>
                      <a:endParaRPr sz="900">
                        <a:solidFill>
                          <a:schemeClr val="dk1"/>
                        </a:solidFill>
                        <a:latin typeface="Lato"/>
                        <a:ea typeface="Lato"/>
                        <a:cs typeface="Lato"/>
                        <a:sym typeface="Lato"/>
                      </a:endParaRPr>
                    </a:p>
                    <a:p>
                      <a:pPr indent="0" lvl="0" marL="457200" rtl="0" algn="l">
                        <a:spcBef>
                          <a:spcPts val="0"/>
                        </a:spcBef>
                        <a:spcAft>
                          <a:spcPts val="0"/>
                        </a:spcAft>
                        <a:buNone/>
                      </a:pPr>
                      <a:r>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Artforms are always evolving as materials and techniques change over time.</a:t>
                      </a:r>
                      <a:endParaRPr sz="900">
                        <a:solidFill>
                          <a:schemeClr val="dk1"/>
                        </a:solidFill>
                        <a:latin typeface="Lato"/>
                        <a:ea typeface="Lato"/>
                        <a:cs typeface="Lato"/>
                        <a:sym typeface="Lato"/>
                      </a:endParaRPr>
                    </a:p>
                    <a:p>
                      <a:pPr indent="0" lvl="0" marL="0" rtl="0" algn="ctr">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69625">
                <a:tc>
                  <a:txBody>
                    <a:bodyPr/>
                    <a:lstStyle/>
                    <a:p>
                      <a:pPr indent="0" lvl="0" marL="0" rtl="0" algn="r">
                        <a:spcBef>
                          <a:spcPts val="0"/>
                        </a:spcBef>
                        <a:spcAft>
                          <a:spcPts val="0"/>
                        </a:spcAft>
                        <a:buClr>
                          <a:schemeClr val="dk1"/>
                        </a:buClr>
                        <a:buSzPts val="1100"/>
                        <a:buFont typeface="Arial"/>
                        <a:buNone/>
                      </a:pPr>
                      <a:r>
                        <a:t/>
                      </a:r>
                      <a:endParaRPr b="1" sz="16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sz="1300">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1905025">
                <a:tc>
                  <a:txBody>
                    <a:bodyPr/>
                    <a:lstStyle/>
                    <a:p>
                      <a:pPr indent="0" lvl="0" marL="0" marR="0" rtl="0" algn="ctr">
                        <a:lnSpc>
                          <a:spcPct val="100000"/>
                        </a:lnSpc>
                        <a:spcBef>
                          <a:spcPts val="0"/>
                        </a:spcBef>
                        <a:spcAft>
                          <a:spcPts val="0"/>
                        </a:spcAft>
                        <a:buNone/>
                      </a:pPr>
                      <a:r>
                        <a:t/>
                      </a:r>
                      <a:endParaRPr b="1" sz="16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80000"/>
                        </a:lnSpc>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Discuss how artists produced art in the past and understand the influence and impact of their methods and styles on art today, using  their own experiences and historical evidence.</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110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Understand the limitations of tools and materials and be able to experiment within more than one medium and with tools to create textural effects.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110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Consider how to display art work, understanding how artists consider their viewer and the impact on them. </a:t>
                      </a:r>
                      <a:endParaRPr sz="8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Use subject vocabulary confidently to describe and compare creative works.</a:t>
                      </a:r>
                      <a:endParaRPr sz="950" strike="sngStrike">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Understand how artists use art to convey messages through the choices they make.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Work as a professional designer does, by collating ideas to generate a theme.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Research and discuss the ideas and approaches of artists across a variety of disciplines, being able to describe how the cultural and historical context may have influenced their creative work.</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Discuss how artists create work with the intent to create an impact on the viewer.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Consider what choices can be made in their own work to impact their viewer.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Describe, interpret and evaluate the work, ideas and processes used by artists across a variety of disciplines, being able to describe how the cultural and historical context may have influenced their creative work.</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Recognise how artists use materials to respond to feelings and memory and choose materials, imagery, shape and form to create personal pieces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Understand how art forms such as photography and  sculpture continually develop over time as artists seek to break new boundaries.</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72" name="Google Shape;272;p32"/>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p>
            <a:pPr indent="0" lvl="0" marL="0" rtl="0" algn="l">
              <a:lnSpc>
                <a:spcPct val="100000"/>
              </a:lnSpc>
              <a:spcBef>
                <a:spcPts val="0"/>
              </a:spcBef>
              <a:spcAft>
                <a:spcPts val="0"/>
              </a:spcAft>
              <a:buSzPts val="3600"/>
              <a:buNone/>
            </a:pPr>
            <a:r>
              <a:rPr lang="en-GB"/>
              <a:t>Contents</a:t>
            </a:r>
            <a:endParaRPr/>
          </a:p>
        </p:txBody>
      </p:sp>
      <p:graphicFrame>
        <p:nvGraphicFramePr>
          <p:cNvPr id="73" name="Google Shape;73;p15"/>
          <p:cNvGraphicFramePr/>
          <p:nvPr/>
        </p:nvGraphicFramePr>
        <p:xfrm>
          <a:off x="952475" y="1964850"/>
          <a:ext cx="3000000" cy="3000000"/>
        </p:xfrm>
        <a:graphic>
          <a:graphicData uri="http://schemas.openxmlformats.org/drawingml/2006/table">
            <a:tbl>
              <a:tblPr>
                <a:noFill/>
                <a:tableStyleId>{3915A6EB-6BD8-40D0-AD4A-47A580031E98}</a:tableStyleId>
              </a:tblPr>
              <a:tblGrid>
                <a:gridCol w="7248325"/>
                <a:gridCol w="1538675"/>
              </a:tblGrid>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Introduction</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3</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How is the revised Art and design scheme organised?</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4</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Types of knowledge in Art</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5</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Using this document</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6</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Making skills: Progression of knowledge and skills</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7</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Making skills - Formal elements: Progression of knowledge</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15</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Knowledge of artists: </a:t>
                      </a:r>
                      <a:r>
                        <a:rPr b="1" lang="en-GB">
                          <a:solidFill>
                            <a:schemeClr val="dk1"/>
                          </a:solidFill>
                          <a:latin typeface="Lato"/>
                          <a:ea typeface="Lato"/>
                          <a:cs typeface="Lato"/>
                          <a:sym typeface="Lato"/>
                        </a:rPr>
                        <a:t>Progression of knowledge and skills</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19</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Knowledge of artists: Themes</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22</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48525">
                <a:tc>
                  <a:txBody>
                    <a:bodyPr/>
                    <a:lstStyle/>
                    <a:p>
                      <a:pPr indent="0" lvl="0" marL="0" rtl="0" algn="l">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Evaluating and analysing: Progression of knowledge and skills</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EEEEE"/>
                    </a:solidFill>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23</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EEEEEE"/>
                    </a:solidFill>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Overview of progression of skills: EYFS (Reception) and KS1</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26</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48525">
                <a:tc>
                  <a:txBody>
                    <a:bodyPr/>
                    <a:lstStyle/>
                    <a:p>
                      <a:pPr indent="0" lvl="0" marL="0" rtl="0" algn="l">
                        <a:spcBef>
                          <a:spcPts val="0"/>
                        </a:spcBef>
                        <a:spcAft>
                          <a:spcPts val="0"/>
                        </a:spcAft>
                        <a:buNone/>
                      </a:pPr>
                      <a:r>
                        <a:rPr b="1" lang="en-GB">
                          <a:solidFill>
                            <a:schemeClr val="dk1"/>
                          </a:solidFill>
                          <a:latin typeface="Lato"/>
                          <a:ea typeface="Lato"/>
                          <a:cs typeface="Lato"/>
                          <a:sym typeface="Lato"/>
                        </a:rPr>
                        <a:t>Overview of progression of skills: KS2 </a:t>
                      </a:r>
                      <a:endParaRPr b="1">
                        <a:solidFill>
                          <a:schemeClr val="dk1"/>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c>
                  <a:txBody>
                    <a:bodyPr/>
                    <a:lstStyle/>
                    <a:p>
                      <a:pPr indent="0" lvl="0" marL="0" rtl="0" algn="r">
                        <a:spcBef>
                          <a:spcPts val="0"/>
                        </a:spcBef>
                        <a:spcAft>
                          <a:spcPts val="0"/>
                        </a:spcAft>
                        <a:buNone/>
                      </a:pPr>
                      <a:r>
                        <a:rPr b="1" lang="en-GB">
                          <a:solidFill>
                            <a:schemeClr val="dk1"/>
                          </a:solidFill>
                          <a:latin typeface="Lato"/>
                          <a:ea typeface="Lato"/>
                          <a:cs typeface="Lato"/>
                          <a:sym typeface="Lato"/>
                        </a:rPr>
                        <a:t>28</a:t>
                      </a:r>
                      <a:endParaRPr b="1">
                        <a:solidFill>
                          <a:schemeClr val="dk1"/>
                        </a:solidFill>
                        <a:latin typeface="Lato"/>
                        <a:ea typeface="Lato"/>
                        <a:cs typeface="Lato"/>
                        <a:sym typeface="La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F3F3F3"/>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3"/>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0"/>
              </a:spcAft>
              <a:buNone/>
            </a:pPr>
            <a:r>
              <a:rPr lang="en-GB"/>
              <a:t>Themes in Art</a:t>
            </a:r>
            <a:endParaRPr/>
          </a:p>
        </p:txBody>
      </p:sp>
      <p:sp>
        <p:nvSpPr>
          <p:cNvPr id="278" name="Google Shape;278;p33"/>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spcBef>
                <a:spcPts val="0"/>
              </a:spcBef>
              <a:spcAft>
                <a:spcPts val="0"/>
              </a:spcAft>
              <a:buNone/>
            </a:pPr>
            <a:r>
              <a:rPr lang="en-GB">
                <a:solidFill>
                  <a:schemeClr val="dk1"/>
                </a:solidFill>
              </a:rPr>
              <a:t>Knowledge of artists</a:t>
            </a:r>
            <a:endParaRPr>
              <a:solidFill>
                <a:schemeClr val="dk1"/>
              </a:solidFill>
            </a:endParaRPr>
          </a:p>
        </p:txBody>
      </p:sp>
      <p:sp>
        <p:nvSpPr>
          <p:cNvPr id="279" name="Google Shape;279;p33"/>
          <p:cNvSpPr txBox="1"/>
          <p:nvPr>
            <p:ph idx="12" type="sldNum"/>
          </p:nvPr>
        </p:nvSpPr>
        <p:spPr>
          <a:xfrm>
            <a:off x="9983802" y="6986124"/>
            <a:ext cx="641700" cy="578400"/>
          </a:xfrm>
          <a:prstGeom prst="rect">
            <a:avLst/>
          </a:prstGeom>
        </p:spPr>
        <p:txBody>
          <a:bodyPr anchorCtr="0" anchor="ctr" bIns="116050" lIns="116050" spcFirstLastPara="1" rIns="116050" wrap="square" tIns="116050">
            <a:norm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280" name="Google Shape;280;p33"/>
          <p:cNvGraphicFramePr/>
          <p:nvPr/>
        </p:nvGraphicFramePr>
        <p:xfrm>
          <a:off x="589451" y="720735"/>
          <a:ext cx="3000000" cy="3000000"/>
        </p:xfrm>
        <a:graphic>
          <a:graphicData uri="http://schemas.openxmlformats.org/drawingml/2006/table">
            <a:tbl>
              <a:tblPr>
                <a:noFill/>
                <a:tableStyleId>{8CF613F7-0667-4837-8D3B-C33BC3D72D3F}</a:tableStyleId>
              </a:tblPr>
              <a:tblGrid>
                <a:gridCol w="1024550"/>
                <a:gridCol w="1231700"/>
                <a:gridCol w="1231700"/>
                <a:gridCol w="1231700"/>
                <a:gridCol w="1231700"/>
                <a:gridCol w="1231700"/>
                <a:gridCol w="1231700"/>
                <a:gridCol w="1231700"/>
              </a:tblGrid>
              <a:tr h="661875">
                <a:tc>
                  <a:txBody>
                    <a:bodyPr/>
                    <a:lstStyle/>
                    <a:p>
                      <a:pPr indent="0" lvl="0" marL="0" marR="0" rtl="0" algn="ctr">
                        <a:lnSpc>
                          <a:spcPct val="100000"/>
                        </a:lnSpc>
                        <a:spcBef>
                          <a:spcPts val="0"/>
                        </a:spcBef>
                        <a:spcAft>
                          <a:spcPts val="0"/>
                        </a:spcAft>
                        <a:buNone/>
                      </a:pPr>
                      <a:r>
                        <a:rPr b="1" lang="en-GB" sz="1600">
                          <a:solidFill>
                            <a:schemeClr val="dk1"/>
                          </a:solidFill>
                          <a:latin typeface="Lato"/>
                          <a:ea typeface="Lato"/>
                          <a:cs typeface="Lato"/>
                          <a:sym typeface="Lato"/>
                        </a:rPr>
                        <a:t>Theme</a:t>
                      </a:r>
                      <a:endParaRPr b="1" sz="1600">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None/>
                      </a:pPr>
                      <a:r>
                        <a:rPr b="1" lang="en-GB" sz="1600">
                          <a:solidFill>
                            <a:schemeClr val="dk1"/>
                          </a:solidFill>
                          <a:latin typeface="Lato"/>
                          <a:ea typeface="Lato"/>
                          <a:cs typeface="Lato"/>
                          <a:sym typeface="Lato"/>
                        </a:rPr>
                        <a:t>EYFS:</a:t>
                      </a:r>
                      <a:endParaRPr b="1" sz="1600">
                        <a:solidFill>
                          <a:schemeClr val="dk1"/>
                        </a:solidFill>
                        <a:latin typeface="Lato"/>
                        <a:ea typeface="Lato"/>
                        <a:cs typeface="Lato"/>
                        <a:sym typeface="Lato"/>
                      </a:endParaRPr>
                    </a:p>
                    <a:p>
                      <a:pPr indent="0" lvl="0" marL="0" marR="0" rtl="0" algn="ctr">
                        <a:lnSpc>
                          <a:spcPct val="100000"/>
                        </a:lnSpc>
                        <a:spcBef>
                          <a:spcPts val="0"/>
                        </a:spcBef>
                        <a:spcAft>
                          <a:spcPts val="0"/>
                        </a:spcAft>
                        <a:buNone/>
                      </a:pPr>
                      <a:r>
                        <a:rPr b="1" lang="en-GB">
                          <a:solidFill>
                            <a:schemeClr val="dk1"/>
                          </a:solidFill>
                          <a:latin typeface="Lato"/>
                          <a:ea typeface="Lato"/>
                          <a:cs typeface="Lato"/>
                          <a:sym typeface="Lato"/>
                        </a:rPr>
                        <a:t>Reception</a:t>
                      </a:r>
                      <a:endParaRPr b="1"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None/>
                      </a:pPr>
                      <a:r>
                        <a:rPr b="1" lang="en-GB" sz="1600">
                          <a:solidFill>
                            <a:schemeClr val="dk1"/>
                          </a:solidFill>
                          <a:latin typeface="Lato"/>
                          <a:ea typeface="Lato"/>
                          <a:cs typeface="Lato"/>
                          <a:sym typeface="Lato"/>
                        </a:rPr>
                        <a:t>Year 1</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None/>
                      </a:pPr>
                      <a:r>
                        <a:rPr b="1" lang="en-GB" sz="1600">
                          <a:solidFill>
                            <a:schemeClr val="dk1"/>
                          </a:solidFill>
                          <a:latin typeface="Lato"/>
                          <a:ea typeface="Lato"/>
                          <a:cs typeface="Lato"/>
                          <a:sym typeface="Lato"/>
                        </a:rPr>
                        <a:t>Year 2</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3</a:t>
                      </a:r>
                      <a:endParaRPr b="1" sz="14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4</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n-GB" sz="1600" u="none" cap="none" strike="noStrike">
                          <a:solidFill>
                            <a:schemeClr val="dk1"/>
                          </a:solidFill>
                          <a:latin typeface="Lato"/>
                          <a:ea typeface="Lato"/>
                          <a:cs typeface="Lato"/>
                          <a:sym typeface="Lato"/>
                        </a:rPr>
                        <a:t>Year 5</a:t>
                      </a:r>
                      <a:endParaRPr sz="1400" u="none" cap="none" strike="noStrike">
                        <a:solidFill>
                          <a:schemeClr val="dk1"/>
                        </a:solidFill>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6</a:t>
                      </a:r>
                      <a:endParaRPr sz="1400" u="none" cap="none" strike="noStrike">
                        <a:solidFill>
                          <a:schemeClr val="dk1"/>
                        </a:solidFill>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994450">
                <a:tc>
                  <a:txBody>
                    <a:bodyPr/>
                    <a:lstStyle/>
                    <a:p>
                      <a:pPr indent="0" lvl="0" marL="0" marR="0" rtl="0" algn="ctr">
                        <a:lnSpc>
                          <a:spcPct val="100000"/>
                        </a:lnSpc>
                        <a:spcBef>
                          <a:spcPts val="0"/>
                        </a:spcBef>
                        <a:spcAft>
                          <a:spcPts val="0"/>
                        </a:spcAft>
                        <a:buNone/>
                      </a:pPr>
                      <a:r>
                        <a:rPr b="1" lang="en-GB" sz="1200">
                          <a:solidFill>
                            <a:schemeClr val="dk1"/>
                          </a:solidFill>
                          <a:latin typeface="Lato"/>
                          <a:ea typeface="Lato"/>
                          <a:cs typeface="Lato"/>
                          <a:sym typeface="Lato"/>
                        </a:rPr>
                        <a:t>Nature</a:t>
                      </a:r>
                      <a:endParaRPr b="1" sz="12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Painting and mixed media: </a:t>
                      </a:r>
                      <a:r>
                        <a:rPr lang="en-GB" sz="850" u="sng">
                          <a:solidFill>
                            <a:schemeClr val="dk1"/>
                          </a:solidFill>
                          <a:latin typeface="Lato"/>
                          <a:ea typeface="Lato"/>
                          <a:cs typeface="Lato"/>
                          <a:sym typeface="Lato"/>
                          <a:hlinkClick r:id="rId3">
                            <a:extLst>
                              <a:ext uri="{A12FA001-AC4F-418D-AE19-62706E023703}">
                                <ahyp:hlinkClr val="tx"/>
                              </a:ext>
                            </a:extLst>
                          </a:hlinkClick>
                        </a:rPr>
                        <a:t>Paint my world</a:t>
                      </a:r>
                      <a:endParaRPr sz="8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Seasonal crafts: </a:t>
                      </a:r>
                      <a:r>
                        <a:rPr lang="en-GB" sz="850" u="sng">
                          <a:solidFill>
                            <a:schemeClr val="dk1"/>
                          </a:solidFill>
                          <a:latin typeface="Lato"/>
                          <a:ea typeface="Lato"/>
                          <a:cs typeface="Lato"/>
                          <a:sym typeface="Lato"/>
                          <a:hlinkClick r:id="rId4">
                            <a:extLst>
                              <a:ext uri="{A12FA001-AC4F-418D-AE19-62706E023703}">
                                <ahyp:hlinkClr val="tx"/>
                              </a:ext>
                            </a:extLst>
                          </a:hlinkClick>
                        </a:rPr>
                        <a:t>Autumn wreaths</a:t>
                      </a:r>
                      <a:r>
                        <a:rPr lang="en-GB" sz="850">
                          <a:solidFill>
                            <a:schemeClr val="dk1"/>
                          </a:solidFill>
                          <a:latin typeface="Lato"/>
                          <a:ea typeface="Lato"/>
                          <a:cs typeface="Lato"/>
                          <a:sym typeface="Lato"/>
                        </a:rPr>
                        <a:t>, </a:t>
                      </a:r>
                      <a:r>
                        <a:rPr lang="en-GB" sz="850" u="sng">
                          <a:solidFill>
                            <a:schemeClr val="dk1"/>
                          </a:solidFill>
                          <a:latin typeface="Lato"/>
                          <a:ea typeface="Lato"/>
                          <a:cs typeface="Lato"/>
                          <a:sym typeface="Lato"/>
                          <a:hlinkClick r:id="rId5">
                            <a:extLst>
                              <a:ext uri="{A12FA001-AC4F-418D-AE19-62706E023703}">
                                <ahyp:hlinkClr val="tx"/>
                              </a:ext>
                            </a:extLst>
                          </a:hlinkClick>
                        </a:rPr>
                        <a:t>Suncatchers</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Painting and mixed media: </a:t>
                      </a:r>
                      <a:r>
                        <a:rPr lang="en-GB" sz="850" u="sng">
                          <a:solidFill>
                            <a:schemeClr val="dk1"/>
                          </a:solidFill>
                          <a:latin typeface="Lato"/>
                          <a:ea typeface="Lato"/>
                          <a:cs typeface="Lato"/>
                          <a:sym typeface="Lato"/>
                          <a:hlinkClick r:id="rId6">
                            <a:extLst>
                              <a:ext uri="{A12FA001-AC4F-418D-AE19-62706E023703}">
                                <ahyp:hlinkClr val="tx"/>
                              </a:ext>
                            </a:extLst>
                          </a:hlinkClick>
                        </a:rPr>
                        <a:t>Life in colour</a:t>
                      </a:r>
                      <a:endParaRPr sz="8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50">
                          <a:solidFill>
                            <a:schemeClr val="dk1"/>
                          </a:solidFill>
                          <a:latin typeface="Lato"/>
                          <a:ea typeface="Lato"/>
                          <a:cs typeface="Lato"/>
                          <a:sym typeface="Lato"/>
                        </a:rPr>
                        <a:t>Drawing: </a:t>
                      </a:r>
                      <a:r>
                        <a:rPr lang="en-GB" sz="850" u="sng">
                          <a:solidFill>
                            <a:schemeClr val="dk1"/>
                          </a:solidFill>
                          <a:latin typeface="Lato"/>
                          <a:ea typeface="Lato"/>
                          <a:cs typeface="Lato"/>
                          <a:sym typeface="Lato"/>
                          <a:hlinkClick r:id="rId7">
                            <a:extLst>
                              <a:ext uri="{A12FA001-AC4F-418D-AE19-62706E023703}">
                                <ahyp:hlinkClr val="tx"/>
                              </a:ext>
                            </a:extLst>
                          </a:hlinkClick>
                        </a:rPr>
                        <a:t>Growing artists</a:t>
                      </a:r>
                      <a:endParaRPr sz="850">
                        <a:solidFill>
                          <a:schemeClr val="dk1"/>
                        </a:solidFill>
                        <a:latin typeface="Lato"/>
                        <a:ea typeface="Lato"/>
                        <a:cs typeface="Lato"/>
                        <a:sym typeface="Lato"/>
                      </a:endParaRPr>
                    </a:p>
                    <a:p>
                      <a:pPr indent="0" lvl="0" marL="0" rtl="0" algn="l">
                        <a:spcBef>
                          <a:spcPts val="0"/>
                        </a:spcBef>
                        <a:spcAft>
                          <a:spcPts val="0"/>
                        </a:spcAft>
                        <a:buNone/>
                      </a:pPr>
                      <a:r>
                        <a:rPr lang="en-GB" sz="850">
                          <a:solidFill>
                            <a:schemeClr val="dk1"/>
                          </a:solidFill>
                          <a:latin typeface="Lato"/>
                          <a:ea typeface="Lato"/>
                          <a:cs typeface="Lato"/>
                          <a:sym typeface="Lato"/>
                        </a:rPr>
                        <a:t>Painting and mixed media: </a:t>
                      </a:r>
                      <a:r>
                        <a:rPr lang="en-GB" sz="850" u="sng">
                          <a:solidFill>
                            <a:schemeClr val="dk1"/>
                          </a:solidFill>
                          <a:latin typeface="Lato"/>
                          <a:ea typeface="Lato"/>
                          <a:cs typeface="Lato"/>
                          <a:sym typeface="Lato"/>
                          <a:hlinkClick r:id="rId8">
                            <a:extLst>
                              <a:ext uri="{A12FA001-AC4F-418D-AE19-62706E023703}">
                                <ahyp:hlinkClr val="tx"/>
                              </a:ext>
                            </a:extLst>
                          </a:hlinkClick>
                        </a:rPr>
                        <a:t>Prehistoric painting</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50">
                          <a:solidFill>
                            <a:schemeClr val="dk1"/>
                          </a:solidFill>
                          <a:latin typeface="Lato"/>
                          <a:ea typeface="Lato"/>
                          <a:cs typeface="Lato"/>
                          <a:sym typeface="Lato"/>
                        </a:rPr>
                        <a:t>Craft and design: </a:t>
                      </a:r>
                      <a:r>
                        <a:rPr lang="en-GB" sz="850" u="sng">
                          <a:solidFill>
                            <a:schemeClr val="dk1"/>
                          </a:solidFill>
                          <a:latin typeface="Lato"/>
                          <a:ea typeface="Lato"/>
                          <a:cs typeface="Lato"/>
                          <a:sym typeface="Lato"/>
                          <a:hlinkClick r:id="rId9">
                            <a:extLst>
                              <a:ext uri="{A12FA001-AC4F-418D-AE19-62706E023703}">
                                <ahyp:hlinkClr val="tx"/>
                              </a:ext>
                            </a:extLst>
                          </a:hlinkClick>
                        </a:rPr>
                        <a:t>Fabric of nature</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Craft and design: </a:t>
                      </a:r>
                      <a:r>
                        <a:rPr lang="en-GB" sz="850" u="sng">
                          <a:solidFill>
                            <a:schemeClr val="dk1"/>
                          </a:solidFill>
                          <a:latin typeface="Lato"/>
                          <a:ea typeface="Lato"/>
                          <a:cs typeface="Lato"/>
                          <a:sym typeface="Lato"/>
                          <a:hlinkClick r:id="rId10">
                            <a:extLst>
                              <a:ext uri="{A12FA001-AC4F-418D-AE19-62706E023703}">
                                <ahyp:hlinkClr val="tx"/>
                              </a:ext>
                            </a:extLst>
                          </a:hlinkClick>
                        </a:rPr>
                        <a:t>Architecture</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619625">
                <a:tc>
                  <a:txBody>
                    <a:bodyPr/>
                    <a:lstStyle/>
                    <a:p>
                      <a:pPr indent="0" lvl="0" marL="0" marR="0" rtl="0" algn="ctr">
                        <a:lnSpc>
                          <a:spcPct val="100000"/>
                        </a:lnSpc>
                        <a:spcBef>
                          <a:spcPts val="0"/>
                        </a:spcBef>
                        <a:spcAft>
                          <a:spcPts val="0"/>
                        </a:spcAft>
                        <a:buNone/>
                      </a:pPr>
                      <a:r>
                        <a:rPr b="1" lang="en-GB" sz="1200">
                          <a:solidFill>
                            <a:schemeClr val="dk1"/>
                          </a:solidFill>
                          <a:latin typeface="Lato"/>
                          <a:ea typeface="Lato"/>
                          <a:cs typeface="Lato"/>
                          <a:sym typeface="Lato"/>
                        </a:rPr>
                        <a:t>Celebration</a:t>
                      </a:r>
                      <a:endParaRPr b="1" sz="12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Seasonal crafts: </a:t>
                      </a:r>
                      <a:r>
                        <a:rPr lang="en-GB" sz="850" u="sng">
                          <a:solidFill>
                            <a:schemeClr val="dk1"/>
                          </a:solidFill>
                          <a:latin typeface="Lato"/>
                          <a:ea typeface="Lato"/>
                          <a:cs typeface="Lato"/>
                          <a:sym typeface="Lato"/>
                          <a:hlinkClick r:id="rId11">
                            <a:extLst>
                              <a:ext uri="{A12FA001-AC4F-418D-AE19-62706E023703}">
                                <ahyp:hlinkClr val="tx"/>
                              </a:ext>
                            </a:extLst>
                          </a:hlinkClick>
                        </a:rPr>
                        <a:t>Salt dough decorations</a:t>
                      </a:r>
                      <a:r>
                        <a:rPr lang="en-GB" sz="850">
                          <a:solidFill>
                            <a:schemeClr val="dk1"/>
                          </a:solidFill>
                          <a:latin typeface="Lato"/>
                          <a:ea typeface="Lato"/>
                          <a:cs typeface="Lato"/>
                          <a:sym typeface="Lato"/>
                        </a:rPr>
                        <a:t>, </a:t>
                      </a:r>
                      <a:r>
                        <a:rPr lang="en-GB" sz="850" u="sng">
                          <a:solidFill>
                            <a:schemeClr val="dk1"/>
                          </a:solidFill>
                          <a:latin typeface="Lato"/>
                          <a:ea typeface="Lato"/>
                          <a:cs typeface="Lato"/>
                          <a:sym typeface="Lato"/>
                          <a:hlinkClick r:id="rId12">
                            <a:extLst>
                              <a:ext uri="{A12FA001-AC4F-418D-AE19-62706E023703}">
                                <ahyp:hlinkClr val="tx"/>
                              </a:ext>
                            </a:extLst>
                          </a:hlinkClick>
                        </a:rPr>
                        <a:t>Egg threading</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Sculpture and 3D: </a:t>
                      </a:r>
                      <a:r>
                        <a:rPr lang="en-GB" sz="850" u="sng">
                          <a:solidFill>
                            <a:schemeClr val="dk1"/>
                          </a:solidFill>
                          <a:latin typeface="Lato"/>
                          <a:ea typeface="Lato"/>
                          <a:cs typeface="Lato"/>
                          <a:sym typeface="Lato"/>
                          <a:hlinkClick r:id="rId13">
                            <a:extLst>
                              <a:ext uri="{A12FA001-AC4F-418D-AE19-62706E023703}">
                                <ahyp:hlinkClr val="tx"/>
                              </a:ext>
                            </a:extLst>
                          </a:hlinkClick>
                        </a:rPr>
                        <a:t>Making memories</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57825">
                <a:tc>
                  <a:txBody>
                    <a:bodyPr/>
                    <a:lstStyle/>
                    <a:p>
                      <a:pPr indent="0" lvl="0" marL="0" marR="0" rtl="0" algn="ctr">
                        <a:lnSpc>
                          <a:spcPct val="100000"/>
                        </a:lnSpc>
                        <a:spcBef>
                          <a:spcPts val="0"/>
                        </a:spcBef>
                        <a:spcAft>
                          <a:spcPts val="0"/>
                        </a:spcAft>
                        <a:buNone/>
                      </a:pPr>
                      <a:r>
                        <a:rPr b="1" lang="en-GB" sz="1050">
                          <a:solidFill>
                            <a:schemeClr val="dk1"/>
                          </a:solidFill>
                          <a:latin typeface="Lato"/>
                          <a:ea typeface="Lato"/>
                          <a:cs typeface="Lato"/>
                          <a:sym typeface="Lato"/>
                        </a:rPr>
                        <a:t>Sustainability</a:t>
                      </a:r>
                      <a:endParaRPr b="1" sz="105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Craft and design: </a:t>
                      </a:r>
                      <a:r>
                        <a:rPr lang="en-GB" sz="850" u="sng">
                          <a:solidFill>
                            <a:schemeClr val="dk1"/>
                          </a:solidFill>
                          <a:latin typeface="Lato"/>
                          <a:ea typeface="Lato"/>
                          <a:cs typeface="Lato"/>
                          <a:sym typeface="Lato"/>
                          <a:hlinkClick r:id="rId14">
                            <a:extLst>
                              <a:ext uri="{A12FA001-AC4F-418D-AE19-62706E023703}">
                                <ahyp:hlinkClr val="tx"/>
                              </a:ext>
                            </a:extLst>
                          </a:hlinkClick>
                        </a:rPr>
                        <a:t>Woven wonders</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Sculpture and 3D: </a:t>
                      </a:r>
                      <a:r>
                        <a:rPr lang="en-GB" sz="850" u="sng">
                          <a:solidFill>
                            <a:schemeClr val="dk1"/>
                          </a:solidFill>
                          <a:latin typeface="Lato"/>
                          <a:ea typeface="Lato"/>
                          <a:cs typeface="Lato"/>
                          <a:sym typeface="Lato"/>
                          <a:hlinkClick r:id="rId15">
                            <a:extLst>
                              <a:ext uri="{A12FA001-AC4F-418D-AE19-62706E023703}">
                                <ahyp:hlinkClr val="tx"/>
                              </a:ext>
                            </a:extLst>
                          </a:hlinkClick>
                        </a:rPr>
                        <a:t>Mega materials</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994450">
                <a:tc>
                  <a:txBody>
                    <a:bodyPr/>
                    <a:lstStyle/>
                    <a:p>
                      <a:pPr indent="0" lvl="0" marL="0" marR="0" rtl="0" algn="ctr">
                        <a:lnSpc>
                          <a:spcPct val="100000"/>
                        </a:lnSpc>
                        <a:spcBef>
                          <a:spcPts val="0"/>
                        </a:spcBef>
                        <a:spcAft>
                          <a:spcPts val="0"/>
                        </a:spcAft>
                        <a:buNone/>
                      </a:pPr>
                      <a:r>
                        <a:rPr b="1" lang="en-GB" sz="1200">
                          <a:solidFill>
                            <a:schemeClr val="dk1"/>
                          </a:solidFill>
                          <a:latin typeface="Lato"/>
                          <a:ea typeface="Lato"/>
                          <a:cs typeface="Lato"/>
                          <a:sym typeface="Lato"/>
                        </a:rPr>
                        <a:t>Identity</a:t>
                      </a:r>
                      <a:endParaRPr b="1" sz="12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Drawing: </a:t>
                      </a:r>
                      <a:r>
                        <a:rPr lang="en-GB" sz="850" u="sng">
                          <a:solidFill>
                            <a:schemeClr val="dk1"/>
                          </a:solidFill>
                          <a:latin typeface="Lato"/>
                          <a:ea typeface="Lato"/>
                          <a:cs typeface="Lato"/>
                          <a:sym typeface="Lato"/>
                          <a:hlinkClick r:id="rId16">
                            <a:extLst>
                              <a:ext uri="{A12FA001-AC4F-418D-AE19-62706E023703}">
                                <ahyp:hlinkClr val="tx"/>
                              </a:ext>
                            </a:extLst>
                          </a:hlinkClick>
                        </a:rPr>
                        <a:t>Marvellous marks</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Sculpture and 3D: </a:t>
                      </a:r>
                      <a:r>
                        <a:rPr lang="en-GB" sz="850" u="sng">
                          <a:solidFill>
                            <a:schemeClr val="dk1"/>
                          </a:solidFill>
                          <a:latin typeface="Lato"/>
                          <a:ea typeface="Lato"/>
                          <a:cs typeface="Lato"/>
                          <a:sym typeface="Lato"/>
                          <a:hlinkClick r:id="rId17">
                            <a:extLst>
                              <a:ext uri="{A12FA001-AC4F-418D-AE19-62706E023703}">
                                <ahyp:hlinkClr val="tx"/>
                              </a:ext>
                            </a:extLst>
                          </a:hlinkClick>
                        </a:rPr>
                        <a:t>Paper play</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Painting and mixed media: </a:t>
                      </a:r>
                      <a:r>
                        <a:rPr lang="en-GB" sz="850" u="sng">
                          <a:solidFill>
                            <a:schemeClr val="dk1"/>
                          </a:solidFill>
                          <a:latin typeface="Lato"/>
                          <a:ea typeface="Lato"/>
                          <a:cs typeface="Lato"/>
                          <a:sym typeface="Lato"/>
                          <a:hlinkClick r:id="rId18">
                            <a:extLst>
                              <a:ext uri="{A12FA001-AC4F-418D-AE19-62706E023703}">
                                <ahyp:hlinkClr val="tx"/>
                              </a:ext>
                            </a:extLst>
                          </a:hlinkClick>
                        </a:rPr>
                        <a:t>Life in colour</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Sculpture and 3D: </a:t>
                      </a:r>
                      <a:r>
                        <a:rPr lang="en-GB" sz="850" u="sng">
                          <a:solidFill>
                            <a:schemeClr val="dk1"/>
                          </a:solidFill>
                          <a:latin typeface="Lato"/>
                          <a:ea typeface="Lato"/>
                          <a:cs typeface="Lato"/>
                          <a:sym typeface="Lato"/>
                          <a:hlinkClick r:id="rId19">
                            <a:extLst>
                              <a:ext uri="{A12FA001-AC4F-418D-AE19-62706E023703}">
                                <ahyp:hlinkClr val="tx"/>
                              </a:ext>
                            </a:extLst>
                          </a:hlinkClick>
                        </a:rPr>
                        <a:t>Mega materials</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50">
                          <a:solidFill>
                            <a:schemeClr val="dk1"/>
                          </a:solidFill>
                          <a:latin typeface="Lato"/>
                          <a:ea typeface="Lato"/>
                          <a:cs typeface="Lato"/>
                          <a:sym typeface="Lato"/>
                        </a:rPr>
                        <a:t>Drawing: </a:t>
                      </a:r>
                      <a:r>
                        <a:rPr lang="en-GB" sz="850" u="sng">
                          <a:solidFill>
                            <a:schemeClr val="dk1"/>
                          </a:solidFill>
                          <a:latin typeface="Lato"/>
                          <a:ea typeface="Lato"/>
                          <a:cs typeface="Lato"/>
                          <a:sym typeface="Lato"/>
                          <a:hlinkClick r:id="rId20">
                            <a:extLst>
                              <a:ext uri="{A12FA001-AC4F-418D-AE19-62706E023703}">
                                <ahyp:hlinkClr val="tx"/>
                              </a:ext>
                            </a:extLst>
                          </a:hlinkClick>
                        </a:rPr>
                        <a:t>I need space</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Painting and mixed media: </a:t>
                      </a:r>
                      <a:r>
                        <a:rPr lang="en-GB" sz="850" u="sng">
                          <a:solidFill>
                            <a:schemeClr val="dk1"/>
                          </a:solidFill>
                          <a:latin typeface="Lato"/>
                          <a:ea typeface="Lato"/>
                          <a:cs typeface="Lato"/>
                          <a:sym typeface="Lato"/>
                          <a:hlinkClick r:id="rId21">
                            <a:extLst>
                              <a:ext uri="{A12FA001-AC4F-418D-AE19-62706E023703}">
                                <ahyp:hlinkClr val="tx"/>
                              </a:ext>
                            </a:extLst>
                          </a:hlinkClick>
                        </a:rPr>
                        <a:t>Portraits</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50">
                          <a:solidFill>
                            <a:schemeClr val="dk1"/>
                          </a:solidFill>
                          <a:latin typeface="Lato"/>
                          <a:ea typeface="Lato"/>
                          <a:cs typeface="Lato"/>
                          <a:sym typeface="Lato"/>
                        </a:rPr>
                        <a:t>Drawing: </a:t>
                      </a:r>
                      <a:r>
                        <a:rPr lang="en-GB" sz="850" u="sng">
                          <a:solidFill>
                            <a:schemeClr val="dk1"/>
                          </a:solidFill>
                          <a:latin typeface="Lato"/>
                          <a:ea typeface="Lato"/>
                          <a:cs typeface="Lato"/>
                          <a:sym typeface="Lato"/>
                          <a:hlinkClick r:id="rId22">
                            <a:extLst>
                              <a:ext uri="{A12FA001-AC4F-418D-AE19-62706E023703}">
                                <ahyp:hlinkClr val="tx"/>
                              </a:ext>
                            </a:extLst>
                          </a:hlinkClick>
                        </a:rPr>
                        <a:t>Make my voice heard</a:t>
                      </a:r>
                      <a:endParaRPr sz="850">
                        <a:solidFill>
                          <a:schemeClr val="dk1"/>
                        </a:solidFill>
                        <a:latin typeface="Lato"/>
                        <a:ea typeface="Lato"/>
                        <a:cs typeface="Lato"/>
                        <a:sym typeface="Lato"/>
                      </a:endParaRPr>
                    </a:p>
                    <a:p>
                      <a:pPr indent="0" lvl="0" marL="0" rtl="0" algn="l">
                        <a:spcBef>
                          <a:spcPts val="0"/>
                        </a:spcBef>
                        <a:spcAft>
                          <a:spcPts val="0"/>
                        </a:spcAft>
                        <a:buNone/>
                      </a:pPr>
                      <a:r>
                        <a:rPr lang="en-GB" sz="850">
                          <a:solidFill>
                            <a:schemeClr val="dk1"/>
                          </a:solidFill>
                          <a:latin typeface="Lato"/>
                          <a:ea typeface="Lato"/>
                          <a:cs typeface="Lato"/>
                          <a:sym typeface="Lato"/>
                        </a:rPr>
                        <a:t>Painting and mixed media: </a:t>
                      </a:r>
                      <a:r>
                        <a:rPr lang="en-GB" sz="850" u="sng">
                          <a:solidFill>
                            <a:schemeClr val="dk1"/>
                          </a:solidFill>
                          <a:latin typeface="Lato"/>
                          <a:ea typeface="Lato"/>
                          <a:cs typeface="Lato"/>
                          <a:sym typeface="Lato"/>
                          <a:hlinkClick r:id="rId23">
                            <a:extLst>
                              <a:ext uri="{A12FA001-AC4F-418D-AE19-62706E023703}">
                                <ahyp:hlinkClr val="tx"/>
                              </a:ext>
                            </a:extLst>
                          </a:hlinkClick>
                        </a:rPr>
                        <a:t>Artist study</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Sculpture and 3D: </a:t>
                      </a:r>
                      <a:r>
                        <a:rPr lang="en-GB" sz="850" u="sng">
                          <a:solidFill>
                            <a:schemeClr val="dk1"/>
                          </a:solidFill>
                          <a:latin typeface="Lato"/>
                          <a:ea typeface="Lato"/>
                          <a:cs typeface="Lato"/>
                          <a:sym typeface="Lato"/>
                          <a:hlinkClick r:id="rId24">
                            <a:extLst>
                              <a:ext uri="{A12FA001-AC4F-418D-AE19-62706E023703}">
                                <ahyp:hlinkClr val="tx"/>
                              </a:ext>
                            </a:extLst>
                          </a:hlinkClick>
                        </a:rPr>
                        <a:t>Making memories</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994450">
                <a:tc>
                  <a:txBody>
                    <a:bodyPr/>
                    <a:lstStyle/>
                    <a:p>
                      <a:pPr indent="0" lvl="0" marL="0" marR="0" rtl="0" algn="ctr">
                        <a:lnSpc>
                          <a:spcPct val="100000"/>
                        </a:lnSpc>
                        <a:spcBef>
                          <a:spcPts val="0"/>
                        </a:spcBef>
                        <a:spcAft>
                          <a:spcPts val="0"/>
                        </a:spcAft>
                        <a:buNone/>
                      </a:pPr>
                      <a:r>
                        <a:rPr b="1" lang="en-GB" sz="1200">
                          <a:solidFill>
                            <a:schemeClr val="dk1"/>
                          </a:solidFill>
                          <a:latin typeface="Lato"/>
                          <a:ea typeface="Lato"/>
                          <a:cs typeface="Lato"/>
                          <a:sym typeface="Lato"/>
                        </a:rPr>
                        <a:t>Stories</a:t>
                      </a:r>
                      <a:endParaRPr b="1" sz="12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850">
                          <a:solidFill>
                            <a:schemeClr val="dk1"/>
                          </a:solidFill>
                          <a:latin typeface="Lato"/>
                          <a:ea typeface="Lato"/>
                          <a:cs typeface="Lato"/>
                          <a:sym typeface="Lato"/>
                        </a:rPr>
                        <a:t>Drawing: </a:t>
                      </a:r>
                      <a:r>
                        <a:rPr lang="en-GB" sz="850" u="sng">
                          <a:solidFill>
                            <a:schemeClr val="dk1"/>
                          </a:solidFill>
                          <a:latin typeface="Lato"/>
                          <a:ea typeface="Lato"/>
                          <a:cs typeface="Lato"/>
                          <a:sym typeface="Lato"/>
                          <a:hlinkClick r:id="rId25">
                            <a:extLst>
                              <a:ext uri="{A12FA001-AC4F-418D-AE19-62706E023703}">
                                <ahyp:hlinkClr val="tx"/>
                              </a:ext>
                            </a:extLst>
                          </a:hlinkClick>
                        </a:rPr>
                        <a:t>Tell a story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850">
                          <a:solidFill>
                            <a:schemeClr val="dk1"/>
                          </a:solidFill>
                          <a:latin typeface="Lato"/>
                          <a:ea typeface="Lato"/>
                          <a:cs typeface="Lato"/>
                          <a:sym typeface="Lato"/>
                        </a:rPr>
                        <a:t>Painting and mixed media: </a:t>
                      </a:r>
                      <a:r>
                        <a:rPr lang="en-GB" sz="850" u="sng">
                          <a:solidFill>
                            <a:schemeClr val="dk1"/>
                          </a:solidFill>
                          <a:latin typeface="Lato"/>
                          <a:ea typeface="Lato"/>
                          <a:cs typeface="Lato"/>
                          <a:sym typeface="Lato"/>
                          <a:hlinkClick r:id="rId26">
                            <a:extLst>
                              <a:ext uri="{A12FA001-AC4F-418D-AE19-62706E023703}">
                                <ahyp:hlinkClr val="tx"/>
                              </a:ext>
                            </a:extLst>
                          </a:hlinkClick>
                        </a:rPr>
                        <a:t>Prehistoric painting</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Craft and design: </a:t>
                      </a:r>
                      <a:r>
                        <a:rPr lang="en-GB" sz="850" u="sng">
                          <a:solidFill>
                            <a:schemeClr val="dk1"/>
                          </a:solidFill>
                          <a:latin typeface="Lato"/>
                          <a:ea typeface="Lato"/>
                          <a:cs typeface="Lato"/>
                          <a:sym typeface="Lato"/>
                          <a:hlinkClick r:id="rId27">
                            <a:extLst>
                              <a:ext uri="{A12FA001-AC4F-418D-AE19-62706E023703}">
                                <ahyp:hlinkClr val="tx"/>
                              </a:ext>
                            </a:extLst>
                          </a:hlinkClick>
                        </a:rPr>
                        <a:t>Ancient Egyptian scrolls</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Sculpture and 3D: </a:t>
                      </a:r>
                      <a:r>
                        <a:rPr lang="en-GB" sz="850" u="sng">
                          <a:solidFill>
                            <a:schemeClr val="dk1"/>
                          </a:solidFill>
                          <a:latin typeface="Lato"/>
                          <a:ea typeface="Lato"/>
                          <a:cs typeface="Lato"/>
                          <a:sym typeface="Lato"/>
                          <a:hlinkClick r:id="rId28">
                            <a:extLst>
                              <a:ext uri="{A12FA001-AC4F-418D-AE19-62706E023703}">
                                <ahyp:hlinkClr val="tx"/>
                              </a:ext>
                            </a:extLst>
                          </a:hlinkClick>
                        </a:rPr>
                        <a:t>Mega materials</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Sculpture and 3D: </a:t>
                      </a:r>
                      <a:r>
                        <a:rPr lang="en-GB" sz="850" u="sng">
                          <a:solidFill>
                            <a:schemeClr val="dk1"/>
                          </a:solidFill>
                          <a:latin typeface="Lato"/>
                          <a:ea typeface="Lato"/>
                          <a:cs typeface="Lato"/>
                          <a:sym typeface="Lato"/>
                          <a:hlinkClick r:id="rId29">
                            <a:extLst>
                              <a:ext uri="{A12FA001-AC4F-418D-AE19-62706E023703}">
                                <ahyp:hlinkClr val="tx"/>
                              </a:ext>
                            </a:extLst>
                          </a:hlinkClick>
                        </a:rPr>
                        <a:t>Interactive installation</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Sculpture and 3D: </a:t>
                      </a:r>
                      <a:r>
                        <a:rPr lang="en-GB" sz="850" u="sng">
                          <a:solidFill>
                            <a:schemeClr val="dk1"/>
                          </a:solidFill>
                          <a:latin typeface="Lato"/>
                          <a:ea typeface="Lato"/>
                          <a:cs typeface="Lato"/>
                          <a:sym typeface="Lato"/>
                          <a:hlinkClick r:id="rId30">
                            <a:extLst>
                              <a:ext uri="{A12FA001-AC4F-418D-AE19-62706E023703}">
                                <ahyp:hlinkClr val="tx"/>
                              </a:ext>
                            </a:extLst>
                          </a:hlinkClick>
                        </a:rPr>
                        <a:t>Making memories</a:t>
                      </a:r>
                      <a:endParaRPr sz="850">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88450">
                <a:tc>
                  <a:txBody>
                    <a:bodyPr/>
                    <a:lstStyle/>
                    <a:p>
                      <a:pPr indent="0" lvl="0" marL="0" marR="0" rtl="0" algn="ctr">
                        <a:lnSpc>
                          <a:spcPct val="100000"/>
                        </a:lnSpc>
                        <a:spcBef>
                          <a:spcPts val="0"/>
                        </a:spcBef>
                        <a:spcAft>
                          <a:spcPts val="0"/>
                        </a:spcAft>
                        <a:buNone/>
                      </a:pPr>
                      <a:r>
                        <a:rPr b="1" lang="en-GB" sz="1200">
                          <a:solidFill>
                            <a:schemeClr val="dk1"/>
                          </a:solidFill>
                          <a:latin typeface="Lato"/>
                          <a:ea typeface="Lato"/>
                          <a:cs typeface="Lato"/>
                          <a:sym typeface="Lato"/>
                        </a:rPr>
                        <a:t>Right and wrong</a:t>
                      </a:r>
                      <a:endParaRPr b="1" sz="12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Sculpture and 3D: </a:t>
                      </a:r>
                      <a:r>
                        <a:rPr lang="en-GB" sz="900" u="sng">
                          <a:solidFill>
                            <a:schemeClr val="dk1"/>
                          </a:solidFill>
                          <a:latin typeface="Lato"/>
                          <a:ea typeface="Lato"/>
                          <a:cs typeface="Lato"/>
                          <a:sym typeface="Lato"/>
                          <a:hlinkClick r:id="rId31">
                            <a:extLst>
                              <a:ext uri="{A12FA001-AC4F-418D-AE19-62706E023703}">
                                <ahyp:hlinkClr val="tx"/>
                              </a:ext>
                            </a:extLst>
                          </a:hlinkClick>
                        </a:rPr>
                        <a:t>Mega materials</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Drawing: </a:t>
                      </a:r>
                      <a:r>
                        <a:rPr lang="en-GB" sz="900" u="sng">
                          <a:solidFill>
                            <a:schemeClr val="dk1"/>
                          </a:solidFill>
                          <a:latin typeface="Lato"/>
                          <a:ea typeface="Lato"/>
                          <a:cs typeface="Lato"/>
                          <a:sym typeface="Lato"/>
                          <a:hlinkClick r:id="rId32">
                            <a:extLst>
                              <a:ext uri="{A12FA001-AC4F-418D-AE19-62706E023703}">
                                <ahyp:hlinkClr val="tx"/>
                              </a:ext>
                            </a:extLst>
                          </a:hlinkClick>
                        </a:rPr>
                        <a:t>Make my voice heard</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98950">
                <a:tc>
                  <a:txBody>
                    <a:bodyPr/>
                    <a:lstStyle/>
                    <a:p>
                      <a:pPr indent="0" lvl="0" marL="0" marR="0" rtl="0" algn="ctr">
                        <a:lnSpc>
                          <a:spcPct val="100000"/>
                        </a:lnSpc>
                        <a:spcBef>
                          <a:spcPts val="0"/>
                        </a:spcBef>
                        <a:spcAft>
                          <a:spcPts val="0"/>
                        </a:spcAft>
                        <a:buNone/>
                      </a:pPr>
                      <a:r>
                        <a:rPr b="1" lang="en-GB" sz="1200">
                          <a:solidFill>
                            <a:schemeClr val="dk1"/>
                          </a:solidFill>
                          <a:latin typeface="Lato"/>
                          <a:ea typeface="Lato"/>
                          <a:cs typeface="Lato"/>
                          <a:sym typeface="Lato"/>
                        </a:rPr>
                        <a:t>Symbols</a:t>
                      </a:r>
                      <a:endParaRPr b="1" sz="120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Craft and design: </a:t>
                      </a:r>
                      <a:r>
                        <a:rPr lang="en-GB" sz="900" u="sng">
                          <a:solidFill>
                            <a:schemeClr val="dk1"/>
                          </a:solidFill>
                          <a:latin typeface="Lato"/>
                          <a:ea typeface="Lato"/>
                          <a:cs typeface="Lato"/>
                          <a:sym typeface="Lato"/>
                          <a:hlinkClick r:id="rId33">
                            <a:extLst>
                              <a:ext uri="{A12FA001-AC4F-418D-AE19-62706E023703}">
                                <ahyp:hlinkClr val="tx"/>
                              </a:ext>
                            </a:extLst>
                          </a:hlinkClick>
                        </a:rPr>
                        <a:t>Map it out</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Craft and design: </a:t>
                      </a:r>
                      <a:r>
                        <a:rPr lang="en-GB" sz="900" u="sng">
                          <a:solidFill>
                            <a:schemeClr val="dk1"/>
                          </a:solidFill>
                          <a:latin typeface="Lato"/>
                          <a:ea typeface="Lato"/>
                          <a:cs typeface="Lato"/>
                          <a:sym typeface="Lato"/>
                          <a:hlinkClick r:id="rId34">
                            <a:extLst>
                              <a:ext uri="{A12FA001-AC4F-418D-AE19-62706E023703}">
                                <ahyp:hlinkClr val="tx"/>
                              </a:ext>
                            </a:extLst>
                          </a:hlinkClick>
                        </a:rPr>
                        <a:t>Ancient Egyptian scrolls</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Drawing: </a:t>
                      </a:r>
                      <a:r>
                        <a:rPr lang="en-GB" sz="900" u="sng">
                          <a:solidFill>
                            <a:schemeClr val="dk1"/>
                          </a:solidFill>
                          <a:latin typeface="Lato"/>
                          <a:ea typeface="Lato"/>
                          <a:cs typeface="Lato"/>
                          <a:sym typeface="Lato"/>
                          <a:hlinkClick r:id="rId35">
                            <a:extLst>
                              <a:ext uri="{A12FA001-AC4F-418D-AE19-62706E023703}">
                                <ahyp:hlinkClr val="tx"/>
                              </a:ext>
                            </a:extLst>
                          </a:hlinkClick>
                        </a:rPr>
                        <a:t>I need space</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Drawing: </a:t>
                      </a:r>
                      <a:r>
                        <a:rPr lang="en-GB" sz="900" u="sng">
                          <a:solidFill>
                            <a:schemeClr val="dk1"/>
                          </a:solidFill>
                          <a:latin typeface="Lato"/>
                          <a:ea typeface="Lato"/>
                          <a:cs typeface="Lato"/>
                          <a:sym typeface="Lato"/>
                          <a:hlinkClick r:id="rId36">
                            <a:extLst>
                              <a:ext uri="{A12FA001-AC4F-418D-AE19-62706E023703}">
                                <ahyp:hlinkClr val="tx"/>
                              </a:ext>
                            </a:extLst>
                          </a:hlinkClick>
                        </a:rPr>
                        <a:t>Make my voice heard</a:t>
                      </a:r>
                      <a:endParaRPr sz="8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4"/>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286" name="Google Shape;286;p34"/>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Evaluating and analysing</a:t>
            </a:r>
            <a:endParaRPr>
              <a:solidFill>
                <a:schemeClr val="dk1"/>
              </a:solidFill>
            </a:endParaRPr>
          </a:p>
        </p:txBody>
      </p:sp>
      <p:graphicFrame>
        <p:nvGraphicFramePr>
          <p:cNvPr id="287" name="Google Shape;287;p34"/>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163825"/>
                <a:gridCol w="2141000"/>
                <a:gridCol w="3132900"/>
                <a:gridCol w="3596975"/>
              </a:tblGrid>
              <a:tr h="509625">
                <a:tc>
                  <a:txBody>
                    <a:bodyPr/>
                    <a:lstStyle/>
                    <a:p>
                      <a:pPr indent="0" lvl="0" marL="0" marR="0" rtl="0" algn="ctr">
                        <a:lnSpc>
                          <a:spcPct val="100000"/>
                        </a:lnSpc>
                        <a:spcBef>
                          <a:spcPts val="0"/>
                        </a:spcBef>
                        <a:spcAft>
                          <a:spcPts val="0"/>
                        </a:spcAft>
                        <a:buClr>
                          <a:srgbClr val="000000"/>
                        </a:buClr>
                        <a:buSzPts val="1400"/>
                        <a:buFont typeface="Arial"/>
                        <a:buNone/>
                      </a:pPr>
                      <a:r>
                        <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EYFS: Reception</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1</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2</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257425">
                <a:tc rowSpan="2">
                  <a:txBody>
                    <a:bodyPr/>
                    <a:lstStyle/>
                    <a:p>
                      <a:pPr indent="0" lvl="0" marL="0" rtl="0" algn="ctr">
                        <a:spcBef>
                          <a:spcPts val="0"/>
                        </a:spcBef>
                        <a:spcAft>
                          <a:spcPts val="0"/>
                        </a:spcAft>
                        <a:buNone/>
                      </a:pPr>
                      <a:r>
                        <a:rPr b="1" lang="en-GB">
                          <a:solidFill>
                            <a:schemeClr val="dk1"/>
                          </a:solidFill>
                          <a:latin typeface="Lato"/>
                          <a:ea typeface="Lato"/>
                          <a:cs typeface="Lato"/>
                          <a:sym typeface="Lato"/>
                        </a:rPr>
                        <a:t>What is art?</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1583750">
                <a:tc vMerge="1"/>
                <a:tc>
                  <a:txBody>
                    <a:bodyPr/>
                    <a:lstStyle/>
                    <a:p>
                      <a:pPr indent="0" lvl="0" marL="0" marR="0" rtl="0" algn="l">
                        <a:lnSpc>
                          <a:spcPct val="100000"/>
                        </a:lnSpc>
                        <a:spcBef>
                          <a:spcPts val="0"/>
                        </a:spcBef>
                        <a:spcAft>
                          <a:spcPts val="0"/>
                        </a:spcAft>
                        <a:buClr>
                          <a:srgbClr val="000000"/>
                        </a:buClr>
                        <a:buSzPts val="1400"/>
                        <a:buFont typeface="Arial"/>
                        <a:buNone/>
                      </a:pPr>
                      <a:r>
                        <a:rPr lang="en-GB" sz="950">
                          <a:solidFill>
                            <a:schemeClr val="dk1"/>
                          </a:solidFill>
                          <a:latin typeface="Lato"/>
                          <a:ea typeface="Lato"/>
                          <a:cs typeface="Lato"/>
                          <a:sym typeface="Lato"/>
                        </a:rPr>
                        <a:t>Art is:</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rPr lang="en-GB" sz="950" u="none" cap="none" strike="noStrike">
                          <a:solidFill>
                            <a:schemeClr val="dk1"/>
                          </a:solidFill>
                          <a:latin typeface="Lato"/>
                          <a:ea typeface="Lato"/>
                          <a:cs typeface="Lato"/>
                          <a:sym typeface="Lato"/>
                        </a:rPr>
                        <a:t>Looking, listening, thinking, collaborating, collecting, arranging, choosing, shaping, reacting, changing, joining, cutting, drawing, painting, exploring…</a:t>
                      </a:r>
                      <a:endParaRPr sz="950" u="none" cap="none" strike="noStrike">
                        <a:solidFill>
                          <a:schemeClr val="dk1"/>
                        </a:solidFill>
                        <a:latin typeface="Lato"/>
                        <a:ea typeface="Lato"/>
                        <a:cs typeface="Lato"/>
                        <a:sym typeface="Lato"/>
                      </a:endParaRPr>
                    </a:p>
                    <a:p>
                      <a:pPr indent="0" lvl="0" marL="0" rtl="0" algn="l">
                        <a:spcBef>
                          <a:spcPts val="0"/>
                        </a:spcBef>
                        <a:spcAft>
                          <a:spcPts val="0"/>
                        </a:spcAft>
                        <a:buClr>
                          <a:schemeClr val="dk1"/>
                        </a:buClr>
                        <a:buSzPts val="1400"/>
                        <a:buFont typeface="Arial"/>
                        <a:buNone/>
                      </a:pPr>
                      <a:r>
                        <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is made in different ways.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Art is made by all different kinds of people.</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An artist is someone who creates.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Char char="●"/>
                      </a:pPr>
                      <a:r>
                        <a:rPr lang="en-GB" sz="950" u="none" cap="none" strike="noStrike">
                          <a:solidFill>
                            <a:schemeClr val="dk1"/>
                          </a:solidFill>
                          <a:latin typeface="Lato"/>
                          <a:ea typeface="Lato"/>
                          <a:cs typeface="Lato"/>
                          <a:sym typeface="Lato"/>
                        </a:rPr>
                        <a:t>Craft is making something creative and useful.</a:t>
                      </a:r>
                      <a:endParaRPr sz="950">
                        <a:solidFill>
                          <a:schemeClr val="dk1"/>
                        </a:solidFill>
                        <a:latin typeface="Lato"/>
                        <a:ea typeface="Lato"/>
                        <a:cs typeface="Lato"/>
                        <a:sym typeface="Lato"/>
                      </a:endParaRPr>
                    </a:p>
                    <a:p>
                      <a:pPr indent="0" lvl="0" marL="0" marR="0" rtl="0" algn="ctr">
                        <a:lnSpc>
                          <a:spcPct val="100000"/>
                        </a:lnSpc>
                        <a:spcBef>
                          <a:spcPts val="0"/>
                        </a:spcBef>
                        <a:spcAft>
                          <a:spcPts val="0"/>
                        </a:spcAft>
                        <a:buNone/>
                      </a:pPr>
                      <a:r>
                        <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695950">
                <a:tc>
                  <a:txBody>
                    <a:bodyPr/>
                    <a:lstStyle/>
                    <a:p>
                      <a:pPr indent="0" lvl="0" marL="0" rtl="0" algn="ctr">
                        <a:spcBef>
                          <a:spcPts val="0"/>
                        </a:spcBef>
                        <a:spcAft>
                          <a:spcPts val="0"/>
                        </a:spcAft>
                        <a:buClr>
                          <a:schemeClr val="dk1"/>
                        </a:buClr>
                        <a:buSzPts val="1400"/>
                        <a:buFont typeface="Arial"/>
                        <a:buNone/>
                      </a:pPr>
                      <a:r>
                        <a:rPr b="1" lang="en-GB">
                          <a:solidFill>
                            <a:schemeClr val="dk1"/>
                          </a:solidFill>
                          <a:latin typeface="Lato"/>
                          <a:ea typeface="Lato"/>
                          <a:cs typeface="Lato"/>
                          <a:sym typeface="Lato"/>
                        </a:rPr>
                        <a:t>Why do people make art?</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b="1" sz="95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950">
                        <a:solidFill>
                          <a:schemeClr val="dk1"/>
                        </a:solidFill>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use art to tell stories.</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about things that are important to them.</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share their feelings.</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explore an idea in different ways.</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for fun.</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decorate a space.</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help others understand something.</a:t>
                      </a:r>
                      <a:endParaRPr sz="950">
                        <a:solidFill>
                          <a:schemeClr val="dk1"/>
                        </a:solidFill>
                        <a:latin typeface="Lato"/>
                        <a:ea typeface="Lato"/>
                        <a:cs typeface="Lato"/>
                        <a:sym typeface="Lato"/>
                      </a:endParaRPr>
                    </a:p>
                    <a:p>
                      <a:pPr indent="0" lvl="0" marL="0" rtl="0" algn="ctr">
                        <a:spcBef>
                          <a:spcPts val="0"/>
                        </a:spcBef>
                        <a:spcAft>
                          <a:spcPts val="0"/>
                        </a:spcAft>
                        <a:buNone/>
                      </a:pPr>
                      <a:r>
                        <a:t/>
                      </a:r>
                      <a:endParaRPr sz="95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322800">
                <a:tc rowSpan="2">
                  <a:txBody>
                    <a:bodyPr/>
                    <a:lstStyle/>
                    <a:p>
                      <a:pPr indent="0" lvl="0" marL="0" rtl="0" algn="ctr">
                        <a:spcBef>
                          <a:spcPts val="0"/>
                        </a:spcBef>
                        <a:spcAft>
                          <a:spcPts val="0"/>
                        </a:spcAft>
                        <a:buNone/>
                      </a:pPr>
                      <a:r>
                        <a:rPr b="1" lang="en-GB">
                          <a:solidFill>
                            <a:schemeClr val="dk1"/>
                          </a:solidFill>
                          <a:latin typeface="Lato"/>
                          <a:ea typeface="Lato"/>
                          <a:cs typeface="Lato"/>
                          <a:sym typeface="Lato"/>
                        </a:rPr>
                        <a:t>How do people talk about art?</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a:t>
                      </a:r>
                      <a:endParaRPr b="1" sz="800">
                        <a:solidFill>
                          <a:schemeClr val="dk1"/>
                        </a:solidFill>
                        <a:latin typeface="Lato"/>
                        <a:ea typeface="Lato"/>
                        <a:cs typeface="Lato"/>
                        <a:sym typeface="Lato"/>
                      </a:endParaRPr>
                    </a:p>
                    <a:p>
                      <a:pPr indent="0" lvl="0" marL="0" rtl="0" algn="r">
                        <a:spcBef>
                          <a:spcPts val="0"/>
                        </a:spcBef>
                        <a:spcAft>
                          <a:spcPts val="0"/>
                        </a:spcAft>
                        <a:buClr>
                          <a:schemeClr val="dk1"/>
                        </a:buClr>
                        <a:buSzPts val="1100"/>
                        <a:buFont typeface="Arial"/>
                        <a:buNone/>
                      </a:pP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616200">
                <a:tc vMerge="1"/>
                <a:tc>
                  <a:txBody>
                    <a:bodyPr/>
                    <a:lstStyle/>
                    <a:p>
                      <a:pPr indent="0" lvl="0" marL="0" rtl="0" algn="l">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Talk about their artwork, stating what they feel they did well.</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Say if they like an artwork or not</a:t>
                      </a:r>
                      <a:r>
                        <a:rPr lang="en-GB" sz="950">
                          <a:solidFill>
                            <a:schemeClr val="dk1"/>
                          </a:solidFill>
                          <a:latin typeface="Lato"/>
                          <a:ea typeface="Lato"/>
                          <a:cs typeface="Lato"/>
                          <a:sym typeface="Lato"/>
                        </a:rPr>
                        <a:t> and begin to form opinions by explaining why. </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Describe and compare features of their own and others’ artwork.</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950">
                        <a:solidFill>
                          <a:schemeClr val="dk1"/>
                        </a:solidFill>
                        <a:latin typeface="Lato"/>
                        <a:ea typeface="Lato"/>
                        <a:cs typeface="Lato"/>
                        <a:sym typeface="Lato"/>
                      </a:endParaRPr>
                    </a:p>
                    <a:p>
                      <a:pPr indent="0" lvl="0" marL="0" rtl="0" algn="l">
                        <a:spcBef>
                          <a:spcPts val="0"/>
                        </a:spcBef>
                        <a:spcAft>
                          <a:spcPts val="0"/>
                        </a:spcAft>
                        <a:buNone/>
                      </a:pPr>
                      <a:r>
                        <a:rPr lang="en-GB" sz="950">
                          <a:solidFill>
                            <a:schemeClr val="dk1"/>
                          </a:solidFill>
                          <a:latin typeface="Lato"/>
                          <a:ea typeface="Lato"/>
                          <a:cs typeface="Lato"/>
                          <a:sym typeface="Lato"/>
                        </a:rPr>
                        <a:t>Evaluate art with an understanding of how art can be varied and made in different ways and by different people. </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Explain their ideas and opinions about their own and others’ artwork, beginning to recognise the stories and messages within in and showing an understanding of why they may have made it.</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Begin to talk about how they could improve their own work.</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spcBef>
                          <a:spcPts val="0"/>
                        </a:spcBef>
                        <a:spcAft>
                          <a:spcPts val="0"/>
                        </a:spcAft>
                        <a:buNone/>
                      </a:pPr>
                      <a:r>
                        <a:rPr lang="en-GB" sz="950">
                          <a:solidFill>
                            <a:schemeClr val="dk1"/>
                          </a:solidFill>
                          <a:latin typeface="Lato"/>
                          <a:ea typeface="Lato"/>
                          <a:cs typeface="Lato"/>
                          <a:sym typeface="Lato"/>
                        </a:rPr>
                        <a:t>Talk about how art is made.</a:t>
                      </a:r>
                      <a:endParaRPr>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88" name="Google Shape;288;p34"/>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5"/>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294" name="Google Shape;294;p35"/>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Evaluating and analysing</a:t>
            </a:r>
            <a:endParaRPr>
              <a:solidFill>
                <a:schemeClr val="dk1"/>
              </a:solidFill>
            </a:endParaRPr>
          </a:p>
        </p:txBody>
      </p:sp>
      <p:graphicFrame>
        <p:nvGraphicFramePr>
          <p:cNvPr id="295" name="Google Shape;295;p35"/>
          <p:cNvGraphicFramePr/>
          <p:nvPr/>
        </p:nvGraphicFramePr>
        <p:xfrm>
          <a:off x="329426" y="603210"/>
          <a:ext cx="3000000" cy="3000000"/>
        </p:xfrm>
        <a:graphic>
          <a:graphicData uri="http://schemas.openxmlformats.org/drawingml/2006/table">
            <a:tbl>
              <a:tblPr>
                <a:noFill/>
                <a:tableStyleId>{8CF613F7-0667-4837-8D3B-C33BC3D72D3F}</a:tableStyleId>
              </a:tblPr>
              <a:tblGrid>
                <a:gridCol w="872725"/>
                <a:gridCol w="2421025"/>
                <a:gridCol w="2499375"/>
                <a:gridCol w="2166400"/>
                <a:gridCol w="2075000"/>
              </a:tblGrid>
              <a:tr h="485825">
                <a:tc>
                  <a:txBody>
                    <a:bodyPr/>
                    <a:lstStyle/>
                    <a:p>
                      <a:pPr indent="0" lvl="0" marL="0" marR="0" rtl="0" algn="ctr">
                        <a:lnSpc>
                          <a:spcPct val="100000"/>
                        </a:lnSpc>
                        <a:spcBef>
                          <a:spcPts val="0"/>
                        </a:spcBef>
                        <a:spcAft>
                          <a:spcPts val="0"/>
                        </a:spcAft>
                        <a:buClr>
                          <a:srgbClr val="000000"/>
                        </a:buClr>
                        <a:buSzPts val="1600"/>
                        <a:buFont typeface="Arial"/>
                        <a:buNone/>
                      </a:pPr>
                      <a:r>
                        <a:t/>
                      </a:r>
                      <a:endParaRPr b="1" sz="18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3</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4</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5</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6</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43750">
                <a:tc rowSpan="2">
                  <a:txBody>
                    <a:bodyPr/>
                    <a:lstStyle/>
                    <a:p>
                      <a:pPr indent="0" lvl="0" marL="0" rtl="0" algn="ctr">
                        <a:spcBef>
                          <a:spcPts val="0"/>
                        </a:spcBef>
                        <a:spcAft>
                          <a:spcPts val="0"/>
                        </a:spcAft>
                        <a:buNone/>
                      </a:pPr>
                      <a:r>
                        <a:rPr b="1" lang="en-GB">
                          <a:solidFill>
                            <a:schemeClr val="dk1"/>
                          </a:solidFill>
                          <a:latin typeface="Lato"/>
                          <a:ea typeface="Lato"/>
                          <a:cs typeface="Lato"/>
                          <a:sym typeface="Lato"/>
                        </a:rPr>
                        <a:t>What is art?</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1774175">
                <a:tc vMerge="1"/>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Artists make art in more than one way.</a:t>
                      </a:r>
                      <a:endParaRPr sz="950" u="none" cap="none" strike="noStrike">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There are no rules about what art must be.</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Art can be purely decorative or it can have a purpose.</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Artists make choices about what, how</a:t>
                      </a:r>
                      <a:r>
                        <a:rPr lang="en-GB" sz="950">
                          <a:solidFill>
                            <a:schemeClr val="dk1"/>
                          </a:solidFill>
                          <a:latin typeface="Lato"/>
                          <a:ea typeface="Lato"/>
                          <a:cs typeface="Lato"/>
                          <a:sym typeface="Lato"/>
                        </a:rPr>
                        <a:t> and </a:t>
                      </a:r>
                      <a:r>
                        <a:rPr lang="en-GB" sz="950" u="none" cap="none" strike="noStrike">
                          <a:solidFill>
                            <a:schemeClr val="dk1"/>
                          </a:solidFill>
                          <a:latin typeface="Lato"/>
                          <a:ea typeface="Lato"/>
                          <a:cs typeface="Lato"/>
                          <a:sym typeface="Lato"/>
                        </a:rPr>
                        <a:t>where they create art.  </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Art can be all different sizes.</a:t>
                      </a:r>
                      <a:endParaRPr sz="950" u="none" cap="none" strike="noStrike">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Art can be displayed inside or outside.</a:t>
                      </a:r>
                      <a:endParaRPr sz="950" u="none" cap="none" strike="noStrike">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Art is interpreted differently depending on how it is displayed.</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Artworks can fit more than one genre.</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Sometimes people disagree about whether something can be called ‘art’.</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doesn’t always last for a long time; it can be temporary.</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craft and design can be functional and affect human environments and experiences.</a:t>
                      </a:r>
                      <a:endParaRPr sz="950">
                        <a:solidFill>
                          <a:schemeClr val="dk1"/>
                        </a:solidFill>
                        <a:latin typeface="Lato"/>
                        <a:ea typeface="Lato"/>
                        <a:cs typeface="Lato"/>
                        <a:sym typeface="Lato"/>
                      </a:endParaRPr>
                    </a:p>
                    <a:p>
                      <a:pPr indent="0" lvl="0" marL="0" rtl="0" algn="l">
                        <a:spcBef>
                          <a:spcPts val="0"/>
                        </a:spcBef>
                        <a:spcAft>
                          <a:spcPts val="0"/>
                        </a:spcAft>
                        <a:buNone/>
                      </a:pPr>
                      <a:r>
                        <a:t/>
                      </a:r>
                      <a:endParaRPr sz="950">
                        <a:solidFill>
                          <a:schemeClr val="dk1"/>
                        </a:solidFill>
                        <a:latin typeface="Lato"/>
                        <a:ea typeface="Lato"/>
                        <a:cs typeface="Lato"/>
                        <a:sym typeface="Lato"/>
                      </a:endParaRPr>
                    </a:p>
                    <a:p>
                      <a:pPr indent="0" lvl="0" marL="457200" marR="0" rtl="0" algn="l">
                        <a:lnSpc>
                          <a:spcPct val="100000"/>
                        </a:lnSpc>
                        <a:spcBef>
                          <a:spcPts val="0"/>
                        </a:spcBef>
                        <a:spcAft>
                          <a:spcPts val="0"/>
                        </a:spcAft>
                        <a:buNone/>
                      </a:pPr>
                      <a:r>
                        <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doesn’t have to a literal representation of something, it can sometimes be imagined and abstract.</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can represent abstract concepts</a:t>
                      </a:r>
                      <a:r>
                        <a:rPr lang="en-GB" sz="950">
                          <a:solidFill>
                            <a:schemeClr val="dk1"/>
                          </a:solidFill>
                          <a:latin typeface="Lato"/>
                          <a:ea typeface="Lato"/>
                          <a:cs typeface="Lato"/>
                          <a:sym typeface="Lato"/>
                        </a:rPr>
                        <a:t>,</a:t>
                      </a:r>
                      <a:r>
                        <a:rPr lang="en-GB" sz="950">
                          <a:solidFill>
                            <a:schemeClr val="dk1"/>
                          </a:solidFill>
                          <a:latin typeface="Lato"/>
                          <a:ea typeface="Lato"/>
                          <a:cs typeface="Lato"/>
                          <a:sym typeface="Lato"/>
                        </a:rPr>
                        <a:t> like memories and experiences. </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can be a digital art form, like photography.</a:t>
                      </a:r>
                      <a:endParaRPr sz="950">
                        <a:solidFill>
                          <a:schemeClr val="dk1"/>
                        </a:solidFill>
                        <a:latin typeface="Lato"/>
                        <a:ea typeface="Lato"/>
                        <a:cs typeface="Lato"/>
                        <a:sym typeface="Lato"/>
                      </a:endParaRPr>
                    </a:p>
                    <a:p>
                      <a:pPr indent="0" lvl="0" marL="0" marR="0" rtl="0" algn="ctr">
                        <a:lnSpc>
                          <a:spcPct val="100000"/>
                        </a:lnSpc>
                        <a:spcBef>
                          <a:spcPts val="0"/>
                        </a:spcBef>
                        <a:spcAft>
                          <a:spcPts val="0"/>
                        </a:spcAft>
                        <a:buNone/>
                      </a:pPr>
                      <a:r>
                        <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2632000">
                <a:tc>
                  <a:txBody>
                    <a:bodyPr/>
                    <a:lstStyle/>
                    <a:p>
                      <a:pPr indent="0" lvl="0" marL="0" marR="0" rtl="0" algn="ctr">
                        <a:lnSpc>
                          <a:spcPct val="100000"/>
                        </a:lnSpc>
                        <a:spcBef>
                          <a:spcPts val="0"/>
                        </a:spcBef>
                        <a:spcAft>
                          <a:spcPts val="0"/>
                        </a:spcAft>
                        <a:buNone/>
                      </a:pPr>
                      <a:r>
                        <a:rPr b="1" lang="en-GB">
                          <a:solidFill>
                            <a:schemeClr val="dk1"/>
                          </a:solidFill>
                          <a:latin typeface="Lato"/>
                          <a:ea typeface="Lato"/>
                          <a:cs typeface="Lato"/>
                          <a:sym typeface="Lato"/>
                        </a:rPr>
                        <a:t>Why do people make art?</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use art to tell stories and communicate.</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can make art to express their views or beliefs.</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for fun, and to make the world a nicer place to be.</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use art to help explain or teach things.</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explore big ideas, like death or nature.</a:t>
                      </a:r>
                      <a:endParaRPr sz="950">
                        <a:solidFill>
                          <a:schemeClr val="dk1"/>
                        </a:solidFill>
                        <a:latin typeface="Lato"/>
                        <a:ea typeface="Lato"/>
                        <a:cs typeface="Lato"/>
                        <a:sym typeface="Lato"/>
                      </a:endParaRPr>
                    </a:p>
                    <a:p>
                      <a:pPr indent="0" lvl="0" marL="0" rtl="0" algn="ctr">
                        <a:spcBef>
                          <a:spcPts val="0"/>
                        </a:spcBef>
                        <a:spcAft>
                          <a:spcPts val="0"/>
                        </a:spcAft>
                        <a:buNone/>
                      </a:pPr>
                      <a:r>
                        <a:t/>
                      </a:r>
                      <a:endParaRPr b="1"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can be created to make money; being an artist is a job for some people.</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craft and design affects the lives of people who see or use something that has been created.</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Artists make work to explore right and wrong and to communicate their own beliefs.</a:t>
                      </a:r>
                      <a:endParaRPr sz="950">
                        <a:solidFill>
                          <a:schemeClr val="dk1"/>
                        </a:solidFill>
                        <a:latin typeface="Lato"/>
                        <a:ea typeface="Lato"/>
                        <a:cs typeface="Lato"/>
                        <a:sym typeface="Lato"/>
                      </a:endParaRPr>
                    </a:p>
                    <a:p>
                      <a:pPr indent="0" lvl="0" marL="0" rtl="0" algn="ctr">
                        <a:spcBef>
                          <a:spcPts val="0"/>
                        </a:spcBef>
                        <a:spcAft>
                          <a:spcPts val="0"/>
                        </a:spcAft>
                        <a:buNone/>
                      </a:pPr>
                      <a:r>
                        <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express emotion.</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encourage others to question their ideas or beliefs.</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portray ideas about identity.</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make art to fit in with popular ideas or fashions.</a:t>
                      </a:r>
                      <a:endParaRPr sz="950">
                        <a:solidFill>
                          <a:schemeClr val="dk1"/>
                        </a:solidFill>
                        <a:latin typeface="Lato"/>
                        <a:ea typeface="Lato"/>
                        <a:cs typeface="Lato"/>
                        <a:sym typeface="Lato"/>
                      </a:endParaRPr>
                    </a:p>
                    <a:p>
                      <a:pPr indent="0" lvl="0" marL="0" rtl="0" algn="ctr">
                        <a:spcBef>
                          <a:spcPts val="0"/>
                        </a:spcBef>
                        <a:spcAft>
                          <a:spcPts val="0"/>
                        </a:spcAft>
                        <a:buNone/>
                      </a:pPr>
                      <a:r>
                        <a:t/>
                      </a:r>
                      <a:endParaRPr b="1"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Sometimes people make art to express their views and opinions, which can be political or topical. </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Sometime people make art to create reactions.</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People use art as a means to reflect on their unique characteristics.</a:t>
                      </a:r>
                      <a:endParaRPr sz="950">
                        <a:solidFill>
                          <a:schemeClr val="dk1"/>
                        </a:solidFill>
                        <a:latin typeface="Lato"/>
                        <a:ea typeface="Lato"/>
                        <a:cs typeface="Lato"/>
                        <a:sym typeface="Lato"/>
                      </a:endParaRPr>
                    </a:p>
                    <a:p>
                      <a:pPr indent="0" lvl="0" marL="0" rtl="0" algn="ctr">
                        <a:spcBef>
                          <a:spcPts val="0"/>
                        </a:spcBef>
                        <a:spcAft>
                          <a:spcPts val="0"/>
                        </a:spcAft>
                        <a:buNone/>
                      </a:pPr>
                      <a:r>
                        <a:t/>
                      </a:r>
                      <a:endParaRPr b="1"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96" name="Google Shape;296;p35"/>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solidFill>
                  <a:schemeClr val="dk1"/>
                </a:solidFill>
              </a:rPr>
              <a:t>‹#›</a:t>
            </a:fld>
            <a:endParaRPr>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36"/>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302" name="Google Shape;302;p36"/>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Evaluating and analysing</a:t>
            </a:r>
            <a:endParaRPr>
              <a:solidFill>
                <a:schemeClr val="dk1"/>
              </a:solidFill>
            </a:endParaRPr>
          </a:p>
        </p:txBody>
      </p:sp>
      <p:graphicFrame>
        <p:nvGraphicFramePr>
          <p:cNvPr id="303" name="Google Shape;303;p36"/>
          <p:cNvGraphicFramePr/>
          <p:nvPr/>
        </p:nvGraphicFramePr>
        <p:xfrm>
          <a:off x="352238" y="720710"/>
          <a:ext cx="3000000" cy="3000000"/>
        </p:xfrm>
        <a:graphic>
          <a:graphicData uri="http://schemas.openxmlformats.org/drawingml/2006/table">
            <a:tbl>
              <a:tblPr>
                <a:noFill/>
                <a:tableStyleId>{8CF613F7-0667-4837-8D3B-C33BC3D72D3F}</a:tableStyleId>
              </a:tblPr>
              <a:tblGrid>
                <a:gridCol w="990175"/>
                <a:gridCol w="2079825"/>
                <a:gridCol w="2079825"/>
                <a:gridCol w="2442350"/>
                <a:gridCol w="2442350"/>
              </a:tblGrid>
              <a:tr h="502325">
                <a:tc>
                  <a:txBody>
                    <a:bodyPr/>
                    <a:lstStyle/>
                    <a:p>
                      <a:pPr indent="0" lvl="0" marL="0" marR="0" rtl="0" algn="ctr">
                        <a:lnSpc>
                          <a:spcPct val="100000"/>
                        </a:lnSpc>
                        <a:spcBef>
                          <a:spcPts val="0"/>
                        </a:spcBef>
                        <a:spcAft>
                          <a:spcPts val="0"/>
                        </a:spcAft>
                        <a:buClr>
                          <a:srgbClr val="000000"/>
                        </a:buClr>
                        <a:buSzPts val="1600"/>
                        <a:buFont typeface="Arial"/>
                        <a:buNone/>
                      </a:pPr>
                      <a:r>
                        <a:t/>
                      </a:r>
                      <a:endParaRPr b="1" sz="18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3</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4</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5</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700"/>
                        <a:buFont typeface="Arial"/>
                        <a:buNone/>
                      </a:pPr>
                      <a:r>
                        <a:rPr b="1" lang="en-GB" sz="1700" u="none" cap="none" strike="noStrike">
                          <a:solidFill>
                            <a:schemeClr val="dk1"/>
                          </a:solidFill>
                          <a:latin typeface="Lato"/>
                          <a:ea typeface="Lato"/>
                          <a:cs typeface="Lato"/>
                          <a:sym typeface="Lato"/>
                        </a:rPr>
                        <a:t>Year 6</a:t>
                      </a:r>
                      <a:endParaRPr b="1" sz="17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58800">
                <a:tc rowSpan="2">
                  <a:txBody>
                    <a:bodyPr/>
                    <a:lstStyle/>
                    <a:p>
                      <a:pPr indent="0" lvl="0" marL="0" rtl="0" algn="ctr">
                        <a:spcBef>
                          <a:spcPts val="0"/>
                        </a:spcBef>
                        <a:spcAft>
                          <a:spcPts val="0"/>
                        </a:spcAft>
                        <a:buNone/>
                      </a:pPr>
                      <a:r>
                        <a:rPr b="1" lang="en-GB">
                          <a:solidFill>
                            <a:schemeClr val="dk1"/>
                          </a:solidFill>
                          <a:latin typeface="Lato"/>
                          <a:ea typeface="Lato"/>
                          <a:cs typeface="Lato"/>
                          <a:sym typeface="Lato"/>
                        </a:rPr>
                        <a:t>How do people talk about art?</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2428075">
                <a:tc vMerge="1"/>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People can have their own opinions about art, and sometimes disagree.</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One artwork can have several meanings.</a:t>
                      </a:r>
                      <a:endParaRPr sz="95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is influenced by the time and place it was made, and this affects how people interpret it.</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Artists may hide messages or meaning in their work.</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Artists evaluate what they make and talking about art is one way to do this.</a:t>
                      </a:r>
                      <a:endParaRPr sz="950">
                        <a:solidFill>
                          <a:schemeClr val="dk1"/>
                        </a:solidFill>
                        <a:latin typeface="Lato"/>
                        <a:ea typeface="Lato"/>
                        <a:cs typeface="Lato"/>
                        <a:sym typeface="Lato"/>
                      </a:endParaRPr>
                    </a:p>
                    <a:p>
                      <a:pPr indent="0" lvl="0" marL="0" marR="0" rtl="0" algn="ctr">
                        <a:lnSpc>
                          <a:spcPct val="100000"/>
                        </a:lnSpc>
                        <a:spcBef>
                          <a:spcPts val="0"/>
                        </a:spcBef>
                        <a:spcAft>
                          <a:spcPts val="0"/>
                        </a:spcAft>
                        <a:buNone/>
                      </a:pPr>
                      <a:r>
                        <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People can explore and discuss art</a:t>
                      </a:r>
                      <a:r>
                        <a:rPr lang="en-GB" sz="950">
                          <a:solidFill>
                            <a:schemeClr val="dk1"/>
                          </a:solidFill>
                          <a:latin typeface="Lato"/>
                          <a:ea typeface="Lato"/>
                          <a:cs typeface="Lato"/>
                          <a:sym typeface="Lato"/>
                        </a:rPr>
                        <a:t> in different ways, for example, by visiting galleries, by discussing it, by writing about it, by using it as inspiration for their own work or by sharing ideas online.</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Some artists become well-known or famous and people tend to talk more about their work because it is familiar.</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Talking about plans for artwork, or evaluating finished work, can help improve what artists create.</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Comparing artworks can help people understand them better.</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a:t>
                      </a:r>
                      <a:r>
                        <a:rPr lang="en-GB" sz="950" u="none" cap="none" strike="noStrike">
                          <a:solidFill>
                            <a:schemeClr val="dk1"/>
                          </a:solidFill>
                          <a:latin typeface="Lato"/>
                          <a:ea typeface="Lato"/>
                          <a:cs typeface="Lato"/>
                          <a:sym typeface="Lato"/>
                        </a:rPr>
                        <a:t>rt can change through new and emerging technologies</a:t>
                      </a:r>
                      <a:r>
                        <a:rPr lang="en-GB" sz="950">
                          <a:solidFill>
                            <a:schemeClr val="dk1"/>
                          </a:solidFill>
                          <a:latin typeface="Lato"/>
                          <a:ea typeface="Lato"/>
                          <a:cs typeface="Lato"/>
                          <a:sym typeface="Lato"/>
                        </a:rPr>
                        <a:t> that challenge people to discuss and appreciate art in a new way.</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People can have varying ideas about the value of art.</a:t>
                      </a:r>
                      <a:endParaRPr sz="950" u="none" cap="none" strike="noStrike">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Art can be analysed and interpreted in lots of ways and can be different for everyone.</a:t>
                      </a:r>
                      <a:endParaRPr sz="950">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Everyone has a unique way of experiencing art.</a:t>
                      </a:r>
                      <a:endParaRPr sz="950">
                        <a:solidFill>
                          <a:schemeClr val="dk1"/>
                        </a:solidFill>
                        <a:latin typeface="Lato"/>
                        <a:ea typeface="Lato"/>
                        <a:cs typeface="Lato"/>
                        <a:sym typeface="Lato"/>
                      </a:endParaRPr>
                    </a:p>
                    <a:p>
                      <a:pPr indent="0" lvl="0" marL="0" rtl="0" algn="ctr">
                        <a:spcBef>
                          <a:spcPts val="0"/>
                        </a:spcBef>
                        <a:spcAft>
                          <a:spcPts val="0"/>
                        </a:spcAft>
                        <a:buClr>
                          <a:schemeClr val="dk1"/>
                        </a:buClr>
                        <a:buSzPts val="1100"/>
                        <a:buFont typeface="Arial"/>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74850">
                <a:tc>
                  <a:txBody>
                    <a:bodyPr/>
                    <a:lstStyle/>
                    <a:p>
                      <a:pPr indent="0" lvl="0" marL="0" rtl="0" algn="ctr">
                        <a:spcBef>
                          <a:spcPts val="0"/>
                        </a:spcBef>
                        <a:spcAft>
                          <a:spcPts val="0"/>
                        </a:spcAft>
                        <a:buNone/>
                      </a:pPr>
                      <a:r>
                        <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a:t>
                      </a:r>
                      <a:endParaRPr b="1" sz="800">
                        <a:solidFill>
                          <a:schemeClr val="dk1"/>
                        </a:solidFill>
                        <a:latin typeface="Lato"/>
                        <a:ea typeface="Lato"/>
                        <a:cs typeface="Lato"/>
                        <a:sym typeface="Lato"/>
                      </a:endParaRPr>
                    </a:p>
                    <a:p>
                      <a:pPr indent="0" lvl="0" marL="0" rtl="0" algn="r">
                        <a:spcBef>
                          <a:spcPts val="0"/>
                        </a:spcBef>
                        <a:spcAft>
                          <a:spcPts val="0"/>
                        </a:spcAft>
                        <a:buClr>
                          <a:schemeClr val="dk1"/>
                        </a:buClr>
                        <a:buSzPts val="1100"/>
                        <a:buFont typeface="Arial"/>
                        <a:buNone/>
                      </a:pP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2129650">
                <a:tc>
                  <a:txBody>
                    <a:bodyPr/>
                    <a:lstStyle/>
                    <a:p>
                      <a:pPr indent="0" lvl="0" marL="0" rtl="0" algn="ctr">
                        <a:spcBef>
                          <a:spcPts val="0"/>
                        </a:spcBef>
                        <a:spcAft>
                          <a:spcPts val="0"/>
                        </a:spcAft>
                        <a:buNone/>
                      </a:pPr>
                      <a:r>
                        <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Confidently explain their ideas and opinions about their own and others’ artwork, with an understanding of the breadth of what art can be and that there are many ways to make art.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rPr lang="en-GB" sz="950">
                          <a:solidFill>
                            <a:schemeClr val="dk1"/>
                          </a:solidFill>
                          <a:latin typeface="Lato"/>
                          <a:ea typeface="Lato"/>
                          <a:cs typeface="Lato"/>
                          <a:sym typeface="Lato"/>
                        </a:rPr>
                        <a:t>Discuss and begin to interpret meaning and purpose of artwork, understanding how artists can use art to communicate.</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rPr lang="en-GB" sz="950">
                          <a:solidFill>
                            <a:schemeClr val="dk1"/>
                          </a:solidFill>
                          <a:latin typeface="Lato"/>
                          <a:ea typeface="Lato"/>
                          <a:cs typeface="Lato"/>
                          <a:sym typeface="Lato"/>
                        </a:rPr>
                        <a:t>Begin to carry out a </a:t>
                      </a:r>
                      <a:r>
                        <a:rPr lang="en-GB" sz="950">
                          <a:solidFill>
                            <a:schemeClr val="dk1"/>
                          </a:solidFill>
                          <a:latin typeface="Lato"/>
                          <a:ea typeface="Lato"/>
                          <a:cs typeface="Lato"/>
                          <a:sym typeface="Lato"/>
                        </a:rPr>
                        <a:t>problem-solving process and make changes to improve their work.</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Use more complex vocabulary when discussing their own and others’ art.</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rPr lang="en-GB" sz="950">
                          <a:solidFill>
                            <a:schemeClr val="dk1"/>
                          </a:solidFill>
                          <a:latin typeface="Lato"/>
                          <a:ea typeface="Lato"/>
                          <a:cs typeface="Lato"/>
                          <a:sym typeface="Lato"/>
                        </a:rPr>
                        <a:t>Discuss art considering how it can affect the lives of the viewers or users of the piece.</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rPr lang="en-GB" sz="950">
                          <a:solidFill>
                            <a:schemeClr val="dk1"/>
                          </a:solidFill>
                          <a:latin typeface="Lato"/>
                          <a:ea typeface="Lato"/>
                          <a:cs typeface="Lato"/>
                          <a:sym typeface="Lato"/>
                        </a:rPr>
                        <a:t>Evaluate their work more regularly and independently during the planning and making process.</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Discuss the processes used by themselves and by other artists, and describe the particular outcome achieved.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rPr lang="en-GB" sz="950">
                          <a:solidFill>
                            <a:schemeClr val="dk1"/>
                          </a:solidFill>
                          <a:latin typeface="Lato"/>
                          <a:ea typeface="Lato"/>
                          <a:cs typeface="Lato"/>
                          <a:sym typeface="Lato"/>
                        </a:rPr>
                        <a:t>Consider how effectively pieces of art express emotion and encourage the viewer to question their own ideas.</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Use their knowledge of tools, materials and processes to try alternative solutions and make improvements to their work.</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Give reasoned evaluations of their own and others’ work which takes account of context and intention.</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Discuss how art is sometimes used to communicate social, political, or environmental views.</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rPr lang="en-GB" sz="950">
                          <a:solidFill>
                            <a:schemeClr val="dk1"/>
                          </a:solidFill>
                          <a:latin typeface="Lato"/>
                          <a:ea typeface="Lato"/>
                          <a:cs typeface="Lato"/>
                          <a:sym typeface="Lato"/>
                        </a:rPr>
                        <a:t>Explain how art can be created to cause reaction and impact and be able to consider why an artist chooses to use art in this way.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t/>
                      </a:r>
                      <a:endParaRPr sz="950">
                        <a:solidFill>
                          <a:schemeClr val="dk1"/>
                        </a:solidFill>
                        <a:latin typeface="Lato"/>
                        <a:ea typeface="Lato"/>
                        <a:cs typeface="Lato"/>
                        <a:sym typeface="Lato"/>
                      </a:endParaRPr>
                    </a:p>
                    <a:p>
                      <a:pPr indent="0" lvl="0" marL="0" rtl="0" algn="l">
                        <a:lnSpc>
                          <a:spcPct val="80000"/>
                        </a:lnSpc>
                        <a:spcBef>
                          <a:spcPts val="0"/>
                        </a:spcBef>
                        <a:spcAft>
                          <a:spcPts val="0"/>
                        </a:spcAft>
                        <a:buNone/>
                      </a:pPr>
                      <a:r>
                        <a:rPr lang="en-GB" sz="950">
                          <a:solidFill>
                            <a:schemeClr val="dk1"/>
                          </a:solidFill>
                          <a:latin typeface="Lato"/>
                          <a:ea typeface="Lato"/>
                          <a:cs typeface="Lato"/>
                          <a:sym typeface="Lato"/>
                        </a:rPr>
                        <a:t>Independently use their knowledge of tools, materials and processes to try alternative solutions and make improvements to their work.</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304" name="Google Shape;304;p36"/>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solidFill>
                  <a:schemeClr val="dk1"/>
                </a:solidFill>
              </a:rPr>
              <a:t>‹#›</a:t>
            </a:fld>
            <a:endParaRPr>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graphicFrame>
        <p:nvGraphicFramePr>
          <p:cNvPr id="309" name="Google Shape;309;p37"/>
          <p:cNvGraphicFramePr/>
          <p:nvPr/>
        </p:nvGraphicFramePr>
        <p:xfrm>
          <a:off x="212850" y="791475"/>
          <a:ext cx="3000000" cy="3000000"/>
        </p:xfrm>
        <a:graphic>
          <a:graphicData uri="http://schemas.openxmlformats.org/drawingml/2006/table">
            <a:tbl>
              <a:tblPr>
                <a:noFill/>
                <a:tableStyleId>{8CF613F7-0667-4837-8D3B-C33BC3D72D3F}</a:tableStyleId>
              </a:tblPr>
              <a:tblGrid>
                <a:gridCol w="1303225"/>
                <a:gridCol w="1510775"/>
                <a:gridCol w="2074375"/>
                <a:gridCol w="1792575"/>
                <a:gridCol w="1792575"/>
                <a:gridCol w="1792575"/>
              </a:tblGrid>
              <a:tr h="534425">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EYFS </a:t>
                      </a:r>
                      <a:r>
                        <a:rPr b="1" lang="en-GB" sz="1400" u="none" cap="none" strike="noStrike">
                          <a:solidFill>
                            <a:schemeClr val="dk1"/>
                          </a:solidFill>
                          <a:latin typeface="Lato"/>
                          <a:ea typeface="Lato"/>
                          <a:cs typeface="Lato"/>
                          <a:sym typeface="Lato"/>
                        </a:rPr>
                        <a:t>(Reception)</a:t>
                      </a:r>
                      <a:endParaRPr b="1" sz="8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chemeClr val="dk1"/>
                          </a:solidFill>
                          <a:latin typeface="Lato"/>
                          <a:ea typeface="Lato"/>
                          <a:cs typeface="Lato"/>
                          <a:sym typeface="Lato"/>
                        </a:rPr>
                        <a:t>EYFS Framework</a:t>
                      </a:r>
                      <a:endParaRPr b="1" sz="13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chemeClr val="dk1"/>
                        </a:buClr>
                        <a:buSzPts val="1100"/>
                        <a:buFont typeface="Arial"/>
                        <a:buNone/>
                      </a:pPr>
                      <a:r>
                        <a:rPr b="1" lang="en-GB" sz="900" u="none" cap="none" strike="noStrike">
                          <a:solidFill>
                            <a:schemeClr val="dk1"/>
                          </a:solidFill>
                          <a:latin typeface="Lato"/>
                          <a:ea typeface="Lato"/>
                          <a:cs typeface="Lato"/>
                          <a:sym typeface="Lato"/>
                        </a:rPr>
                        <a:t>Children at the expected level of development will:</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1</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2</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dk1"/>
                          </a:solidFill>
                          <a:latin typeface="Lato"/>
                          <a:ea typeface="Lato"/>
                          <a:cs typeface="Lato"/>
                          <a:sym typeface="Lato"/>
                        </a:rPr>
                        <a:t>National curriculum</a:t>
                      </a:r>
                      <a:endParaRPr b="1" sz="13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900"/>
                        <a:buFont typeface="Arial"/>
                        <a:buNone/>
                      </a:pPr>
                      <a:r>
                        <a:rPr b="1" lang="en-GB" sz="900" u="none" cap="none" strike="noStrike">
                          <a:solidFill>
                            <a:schemeClr val="dk1"/>
                          </a:solidFill>
                          <a:latin typeface="Lato"/>
                          <a:ea typeface="Lato"/>
                          <a:cs typeface="Lato"/>
                          <a:sym typeface="Lato"/>
                        </a:rPr>
                        <a:t>Pupils should be taught:</a:t>
                      </a:r>
                      <a:endParaRPr b="1" sz="9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575500">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Generating ideas</a:t>
                      </a:r>
                      <a:endParaRPr b="1" sz="125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Talk about their ideas and explore different ways to record them using a range of media.</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b="1" lang="en-GB" sz="950" u="none" cap="none" strike="noStrike">
                          <a:solidFill>
                            <a:schemeClr val="dk1"/>
                          </a:solidFill>
                          <a:latin typeface="Lato"/>
                          <a:ea typeface="Lato"/>
                          <a:cs typeface="Lato"/>
                          <a:sym typeface="Lato"/>
                        </a:rPr>
                        <a:t>ELG: Speaking</a:t>
                      </a:r>
                      <a:endParaRPr b="1" sz="950" u="none" cap="none" strike="noStrike">
                        <a:solidFill>
                          <a:schemeClr val="dk1"/>
                        </a:solidFill>
                        <a:latin typeface="Lato"/>
                        <a:ea typeface="Lato"/>
                        <a:cs typeface="Lato"/>
                        <a:sym typeface="Lato"/>
                      </a:endParaRPr>
                    </a:p>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Participate in small group, class and one-to-one discussions, offering their own ideas, using recently introduced vocabulary.</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Explore their own ideas using a range of media.</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Begin to generate ideas from a wider range of stimuli, exploring different media and techniques.</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To use a range of materials creatively to design and make products to use drawing, painting and sculpture to develop and share their ideas, experiences and imagination</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691875">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Sketch-</a:t>
                      </a:r>
                      <a:endParaRPr b="1" sz="125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books</a:t>
                      </a:r>
                      <a:endParaRPr b="1" sz="125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Experiment in an exploratory way.</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50" u="none" cap="none" strike="noStrike">
                          <a:solidFill>
                            <a:schemeClr val="dk1"/>
                          </a:solidFill>
                          <a:latin typeface="Lato"/>
                          <a:ea typeface="Lato"/>
                          <a:cs typeface="Lato"/>
                          <a:sym typeface="Lato"/>
                        </a:rPr>
                        <a:t>ELG: Expressive Arts and design: Creating with materials </a:t>
                      </a:r>
                      <a:endParaRPr b="1" sz="950" u="none" cap="none" strike="noStrike">
                        <a:solidFill>
                          <a:schemeClr val="dk1"/>
                        </a:solidFill>
                        <a:latin typeface="Lato"/>
                        <a:ea typeface="Lato"/>
                        <a:cs typeface="Lato"/>
                        <a:sym typeface="Lato"/>
                      </a:endParaRPr>
                    </a:p>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Safely use and explore a variety of materials, tools and techniques, experimenting with colour, design, texture, form and function. </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Use sketchbooks to explore ideas</a:t>
                      </a:r>
                      <a:r>
                        <a:rPr lang="en-GB" sz="950">
                          <a:solidFill>
                            <a:schemeClr val="dk1"/>
                          </a:solidFill>
                          <a:latin typeface="Lato"/>
                          <a:ea typeface="Lato"/>
                          <a:cs typeface="Lato"/>
                          <a:sym typeface="Lato"/>
                        </a:rPr>
                        <a:t>.</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Experiment in sketchbooks, using drawing to record ideas.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Use sketchbooks to help make decisions about what to try out next.</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r h="2321225">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Making skills </a:t>
                      </a:r>
                      <a:r>
                        <a:rPr b="1" lang="en-GB" sz="950" u="none" cap="none" strike="noStrike">
                          <a:solidFill>
                            <a:schemeClr val="dk1"/>
                          </a:solidFill>
                          <a:latin typeface="Lato"/>
                          <a:ea typeface="Lato"/>
                          <a:cs typeface="Lato"/>
                          <a:sym typeface="Lato"/>
                        </a:rPr>
                        <a:t>(including Formal elements)</a:t>
                      </a:r>
                      <a:endParaRPr b="1" sz="95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Use a range of drawing materials, art application techniques, mixed-media scraps and modelling materials to create child-led art with no set outcome.</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Cut, thread, join and manipulate materials safely, focussing on process over outcome.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Begin to develop observational skills (for example, by using mirrors to include the main features of faces).</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b="1" lang="en-GB" sz="950" u="none" cap="none" strike="noStrike">
                          <a:solidFill>
                            <a:schemeClr val="dk1"/>
                          </a:solidFill>
                          <a:latin typeface="Lato"/>
                          <a:ea typeface="Lato"/>
                          <a:cs typeface="Lato"/>
                          <a:sym typeface="Lato"/>
                        </a:rPr>
                        <a:t>ELG: Expressive Arts and design: Creating with materials</a:t>
                      </a:r>
                      <a:r>
                        <a:rPr lang="en-GB" sz="950" u="none" cap="none" strike="noStrike">
                          <a:solidFill>
                            <a:schemeClr val="dk1"/>
                          </a:solidFill>
                          <a:latin typeface="Lato"/>
                          <a:ea typeface="Lato"/>
                          <a:cs typeface="Lato"/>
                          <a:sym typeface="Lato"/>
                        </a:rPr>
                        <a:t> </a:t>
                      </a:r>
                      <a:endParaRPr sz="950" u="none" cap="none" strike="noStrike">
                        <a:solidFill>
                          <a:schemeClr val="dk1"/>
                        </a:solidFill>
                        <a:latin typeface="Lato"/>
                        <a:ea typeface="Lato"/>
                        <a:cs typeface="Lato"/>
                        <a:sym typeface="Lato"/>
                      </a:endParaRPr>
                    </a:p>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Safely use and explore a variety of materials, tools and techniques, experimenting with colour, design, texture, form and function.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b="1" lang="en-GB" sz="950" u="none" cap="none" strike="noStrike">
                          <a:solidFill>
                            <a:schemeClr val="dk1"/>
                          </a:solidFill>
                          <a:latin typeface="Lato"/>
                          <a:ea typeface="Lato"/>
                          <a:cs typeface="Lato"/>
                          <a:sym typeface="Lato"/>
                        </a:rPr>
                        <a:t>ELG: Physical development: Fine motor skills:</a:t>
                      </a:r>
                      <a:endParaRPr b="1" sz="950" u="none" cap="none" strike="noStrike">
                        <a:solidFill>
                          <a:schemeClr val="dk1"/>
                        </a:solidFill>
                        <a:latin typeface="Lato"/>
                        <a:ea typeface="Lato"/>
                        <a:cs typeface="Lato"/>
                        <a:sym typeface="Lato"/>
                      </a:endParaRPr>
                    </a:p>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Hold a pencil effectively in preparation for fluent writing – using the tripod grip in almost all cases; </a:t>
                      </a:r>
                      <a:endParaRPr sz="950" u="none" cap="none" strike="noStrike">
                        <a:solidFill>
                          <a:schemeClr val="dk1"/>
                        </a:solidFill>
                        <a:latin typeface="Lato"/>
                        <a:ea typeface="Lato"/>
                        <a:cs typeface="Lato"/>
                        <a:sym typeface="Lato"/>
                      </a:endParaRPr>
                    </a:p>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Use a range of small tools, including scissors, paint brushes and cutlery; </a:t>
                      </a:r>
                      <a:endParaRPr sz="950" u="none" cap="none" strike="noStrike">
                        <a:solidFill>
                          <a:schemeClr val="dk1"/>
                        </a:solidFill>
                        <a:latin typeface="Lato"/>
                        <a:ea typeface="Lato"/>
                        <a:cs typeface="Lato"/>
                        <a:sym typeface="Lato"/>
                      </a:endParaRPr>
                    </a:p>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Begin to show accuracy and care when drawing. </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100"/>
                        <a:buFont typeface="Arial"/>
                        <a:buNone/>
                      </a:pPr>
                      <a:r>
                        <a:rPr lang="en-GB" sz="950" u="none" cap="none" strike="noStrike">
                          <a:solidFill>
                            <a:schemeClr val="dk1"/>
                          </a:solidFill>
                          <a:latin typeface="Lato"/>
                          <a:ea typeface="Lato"/>
                          <a:cs typeface="Lato"/>
                          <a:sym typeface="Lato"/>
                        </a:rPr>
                        <a:t>Develop some control when using a wide range of tools to draw, paint and create crafts and sculptures.</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Make choices about which materials to use to create an effect.</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Explore and analyse a wider variety of ways to join and fix materials in place.</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Develop observational skills to look closely and reflect surface texture.</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Further demonstrate increased control with a greater range of media.</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Make choices about which materials and techniques to use to create an effect.</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Use hands and tools with confidence when cutting, shaping and joining paper, card and malleable materials.</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Develop observational skills to look closely and aim to reflect some of the formal elements of art (colour, pattern, texture, line, shape, form and space) in their work.</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To use a range of materials creatively to design and make products.</a:t>
                      </a:r>
                      <a:endParaRPr sz="950" u="none" cap="none" strike="noStrike">
                        <a:solidFill>
                          <a:schemeClr val="dk1"/>
                        </a:solidFill>
                        <a:latin typeface="Lato"/>
                        <a:ea typeface="Lato"/>
                        <a:cs typeface="Lato"/>
                        <a:sym typeface="Lato"/>
                      </a:endParaRPr>
                    </a:p>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To develop a wide range of art and design techniques in using colour, pattern, texture, line, shape, form and space</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
        <p:nvSpPr>
          <p:cNvPr id="310" name="Google Shape;310;p37"/>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Overview: Progression of skills</a:t>
            </a:r>
            <a:endParaRPr/>
          </a:p>
        </p:txBody>
      </p:sp>
      <p:sp>
        <p:nvSpPr>
          <p:cNvPr id="311" name="Google Shape;311;p37"/>
          <p:cNvSpPr txBox="1"/>
          <p:nvPr>
            <p:ph idx="2" type="subTitle"/>
          </p:nvPr>
        </p:nvSpPr>
        <p:spPr>
          <a:xfrm>
            <a:off x="5287725" y="-50"/>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Art and design</a:t>
            </a:r>
            <a:endParaRPr>
              <a:solidFill>
                <a:schemeClr val="dk1"/>
              </a:solidFill>
            </a:endParaRPr>
          </a:p>
        </p:txBody>
      </p:sp>
      <p:sp>
        <p:nvSpPr>
          <p:cNvPr id="312" name="Google Shape;312;p37"/>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lnSpc>
                <a:spcPct val="100000"/>
              </a:lnSpc>
              <a:spcBef>
                <a:spcPts val="0"/>
              </a:spcBef>
              <a:spcAft>
                <a:spcPts val="0"/>
              </a:spcAft>
              <a:buSzPts val="1100"/>
              <a:buNone/>
            </a:pPr>
            <a:fld id="{00000000-1234-1234-1234-123412341234}" type="slidenum">
              <a:rPr lang="en-GB">
                <a:solidFill>
                  <a:schemeClr val="dk1"/>
                </a:solidFill>
              </a:rPr>
              <a:t>‹#›</a:t>
            </a:fld>
            <a:endParaRPr>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graphicFrame>
        <p:nvGraphicFramePr>
          <p:cNvPr id="317" name="Google Shape;317;p38"/>
          <p:cNvGraphicFramePr/>
          <p:nvPr/>
        </p:nvGraphicFramePr>
        <p:xfrm>
          <a:off x="212850" y="791475"/>
          <a:ext cx="3000000" cy="3000000"/>
        </p:xfrm>
        <a:graphic>
          <a:graphicData uri="http://schemas.openxmlformats.org/drawingml/2006/table">
            <a:tbl>
              <a:tblPr>
                <a:noFill/>
                <a:tableStyleId>{8CF613F7-0667-4837-8D3B-C33BC3D72D3F}</a:tableStyleId>
              </a:tblPr>
              <a:tblGrid>
                <a:gridCol w="1356100"/>
                <a:gridCol w="1782000"/>
                <a:gridCol w="1782000"/>
                <a:gridCol w="1782000"/>
                <a:gridCol w="1782000"/>
                <a:gridCol w="1782000"/>
              </a:tblGrid>
              <a:tr h="534425">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EYFS </a:t>
                      </a:r>
                      <a:r>
                        <a:rPr b="1" lang="en-GB" sz="1400" u="none" cap="none" strike="noStrike">
                          <a:solidFill>
                            <a:schemeClr val="dk1"/>
                          </a:solidFill>
                          <a:latin typeface="Lato"/>
                          <a:ea typeface="Lato"/>
                          <a:cs typeface="Lato"/>
                          <a:sym typeface="Lato"/>
                        </a:rPr>
                        <a:t>(Reception)</a:t>
                      </a:r>
                      <a:endParaRPr b="1" sz="8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n-GB" sz="1300" u="none" cap="none" strike="noStrike">
                          <a:solidFill>
                            <a:schemeClr val="dk1"/>
                          </a:solidFill>
                          <a:latin typeface="Lato"/>
                          <a:ea typeface="Lato"/>
                          <a:cs typeface="Lato"/>
                          <a:sym typeface="Lato"/>
                        </a:rPr>
                        <a:t>EYFS Framework</a:t>
                      </a:r>
                      <a:endParaRPr b="1" sz="13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chemeClr val="dk1"/>
                        </a:buClr>
                        <a:buSzPts val="1100"/>
                        <a:buFont typeface="Arial"/>
                        <a:buNone/>
                      </a:pPr>
                      <a:r>
                        <a:rPr b="1" lang="en-GB" sz="900" u="none" cap="none" strike="noStrike">
                          <a:solidFill>
                            <a:schemeClr val="dk1"/>
                          </a:solidFill>
                          <a:latin typeface="Lato"/>
                          <a:ea typeface="Lato"/>
                          <a:cs typeface="Lato"/>
                          <a:sym typeface="Lato"/>
                        </a:rPr>
                        <a:t>Children at the expected level of development will:</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1</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2</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dk1"/>
                          </a:solidFill>
                          <a:latin typeface="Lato"/>
                          <a:ea typeface="Lato"/>
                          <a:cs typeface="Lato"/>
                          <a:sym typeface="Lato"/>
                        </a:rPr>
                        <a:t>National curriculum</a:t>
                      </a:r>
                      <a:endParaRPr b="1" sz="13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900"/>
                        <a:buFont typeface="Arial"/>
                        <a:buNone/>
                      </a:pPr>
                      <a:r>
                        <a:rPr b="1" lang="en-GB" sz="900" u="none" cap="none" strike="noStrike">
                          <a:solidFill>
                            <a:schemeClr val="dk1"/>
                          </a:solidFill>
                          <a:latin typeface="Lato"/>
                          <a:ea typeface="Lato"/>
                          <a:cs typeface="Lato"/>
                          <a:sym typeface="Lato"/>
                        </a:rPr>
                        <a:t>Pupils should be taught:</a:t>
                      </a:r>
                      <a:endParaRPr b="1" sz="9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808250">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Knowledge of artists</a:t>
                      </a:r>
                      <a:endParaRPr b="1" sz="125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Enjoy looking at and talking about art.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Recognise </a:t>
                      </a:r>
                      <a:r>
                        <a:rPr lang="en-GB" sz="950" u="none" cap="none" strike="noStrike">
                          <a:solidFill>
                            <a:schemeClr val="dk1"/>
                          </a:solidFill>
                          <a:latin typeface="Lato"/>
                          <a:ea typeface="Lato"/>
                          <a:cs typeface="Lato"/>
                          <a:sym typeface="Lato"/>
                        </a:rPr>
                        <a:t>that artists creat</a:t>
                      </a:r>
                      <a:r>
                        <a:rPr lang="en-GB" sz="950">
                          <a:solidFill>
                            <a:schemeClr val="dk1"/>
                          </a:solidFill>
                          <a:latin typeface="Lato"/>
                          <a:ea typeface="Lato"/>
                          <a:cs typeface="Lato"/>
                          <a:sym typeface="Lato"/>
                        </a:rPr>
                        <a:t>e varying types of art and use lots of </a:t>
                      </a:r>
                      <a:r>
                        <a:rPr lang="en-GB" sz="950" u="none" cap="none" strike="noStrike">
                          <a:solidFill>
                            <a:schemeClr val="dk1"/>
                          </a:solidFill>
                          <a:latin typeface="Lato"/>
                          <a:ea typeface="Lato"/>
                          <a:cs typeface="Lato"/>
                          <a:sym typeface="Lato"/>
                        </a:rPr>
                        <a:t>different type</a:t>
                      </a:r>
                      <a:r>
                        <a:rPr lang="en-GB" sz="950">
                          <a:solidFill>
                            <a:schemeClr val="dk1"/>
                          </a:solidFill>
                          <a:latin typeface="Lato"/>
                          <a:ea typeface="Lato"/>
                          <a:cs typeface="Lato"/>
                          <a:sym typeface="Lato"/>
                        </a:rPr>
                        <a:t>s of materials.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Recognise that artists can be inspired by many things. </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b="1" lang="en-GB" sz="950" u="none" cap="none" strike="noStrike">
                          <a:solidFill>
                            <a:schemeClr val="dk1"/>
                          </a:solidFill>
                          <a:latin typeface="Lato"/>
                          <a:ea typeface="Lato"/>
                          <a:cs typeface="Lato"/>
                          <a:sym typeface="Lato"/>
                        </a:rPr>
                        <a:t>ELG: Speaking</a:t>
                      </a:r>
                      <a:endParaRPr b="1" sz="950" u="none" cap="none" strike="noStrike">
                        <a:solidFill>
                          <a:schemeClr val="dk1"/>
                        </a:solidFill>
                        <a:latin typeface="Lato"/>
                        <a:ea typeface="Lato"/>
                        <a:cs typeface="Lato"/>
                        <a:sym typeface="Lato"/>
                      </a:endParaRPr>
                    </a:p>
                    <a:p>
                      <a:pPr indent="-276349" lvl="0" marL="269999" marR="0" rtl="0" algn="l">
                        <a:lnSpc>
                          <a:spcPct val="10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Participate in small group, class and one-to-one discussions, offering their own ideas, using recently introduced vocabulary.</a:t>
                      </a:r>
                      <a:endParaRPr sz="950" u="none" cap="none" strike="noStrike">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Describe similarities and differences between practices in Art and design, eg between painting and sculpture, and link these to their own work.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Understand how artists choose materials based on their  properties in order to achieve certain effects.</a:t>
                      </a:r>
                      <a:endParaRPr sz="950">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Talk about art they have seen using some appropriate subject vocabulary.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Create work from a brief, understanding that artists are sometimes commissioned to create art. </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950">
                          <a:solidFill>
                            <a:schemeClr val="dk1"/>
                          </a:solidFill>
                          <a:latin typeface="Lato"/>
                          <a:ea typeface="Lato"/>
                          <a:cs typeface="Lato"/>
                          <a:sym typeface="Lato"/>
                        </a:rPr>
                        <a:t>Create and critique both figurative and abstract art, recognising some of the techniques used.</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sng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Apply their own understanding of art materials learnt from artist work to begin purposefully choosing materials for a specific effect.</a:t>
                      </a:r>
                      <a:endParaRPr sz="950">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276349" lvl="0" marL="269999"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About the work of a range of artists, craft makers and designers, describing the differences and similarities between different practices and disciplines, and making links to their own work.</a:t>
                      </a:r>
                      <a:endParaRPr sz="950">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808250">
                <a:tc>
                  <a:txBody>
                    <a:bodyPr/>
                    <a:lstStyle/>
                    <a:p>
                      <a:pPr indent="0" lvl="0" marL="0" rtl="0" algn="ctr">
                        <a:spcBef>
                          <a:spcPts val="0"/>
                        </a:spcBef>
                        <a:spcAft>
                          <a:spcPts val="0"/>
                        </a:spcAft>
                        <a:buNone/>
                      </a:pPr>
                      <a:r>
                        <a:rPr b="1" lang="en-GB" sz="1250">
                          <a:solidFill>
                            <a:schemeClr val="dk1"/>
                          </a:solidFill>
                          <a:latin typeface="Lato"/>
                          <a:ea typeface="Lato"/>
                          <a:cs typeface="Lato"/>
                          <a:sym typeface="Lato"/>
                        </a:rPr>
                        <a:t>Evaluating and analysing</a:t>
                      </a:r>
                      <a:endParaRPr b="1" sz="1250">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50">
                          <a:solidFill>
                            <a:schemeClr val="dk1"/>
                          </a:solidFill>
                          <a:latin typeface="Lato"/>
                          <a:ea typeface="Lato"/>
                          <a:cs typeface="Lato"/>
                          <a:sym typeface="Lato"/>
                        </a:rPr>
                        <a:t>Talk about their artwork, stating what they feel they did well.</a:t>
                      </a:r>
                      <a:endParaRPr sz="950">
                        <a:solidFill>
                          <a:schemeClr val="dk1"/>
                        </a:solidFill>
                        <a:latin typeface="Lato"/>
                        <a:ea typeface="Lato"/>
                        <a:cs typeface="Lato"/>
                        <a:sym typeface="Lato"/>
                      </a:endParaRPr>
                    </a:p>
                    <a:p>
                      <a:pPr indent="0" lvl="0" marL="0" rtl="0" algn="l">
                        <a:spcBef>
                          <a:spcPts val="0"/>
                        </a:spcBef>
                        <a:spcAft>
                          <a:spcPts val="0"/>
                        </a:spcAft>
                        <a:buNone/>
                      </a:pPr>
                      <a:r>
                        <a:t/>
                      </a:r>
                      <a:endParaRPr sz="950">
                        <a:solidFill>
                          <a:schemeClr val="dk1"/>
                        </a:solidFill>
                        <a:latin typeface="Lato"/>
                        <a:ea typeface="Lato"/>
                        <a:cs typeface="Lato"/>
                        <a:sym typeface="Lato"/>
                      </a:endParaRPr>
                    </a:p>
                    <a:p>
                      <a:pPr indent="0" lvl="0" marL="0" rtl="0" algn="l">
                        <a:spcBef>
                          <a:spcPts val="0"/>
                        </a:spcBef>
                        <a:spcAft>
                          <a:spcPts val="0"/>
                        </a:spcAft>
                        <a:buNone/>
                      </a:pPr>
                      <a:r>
                        <a:rPr lang="en-GB" sz="950">
                          <a:solidFill>
                            <a:schemeClr val="dk1"/>
                          </a:solidFill>
                          <a:latin typeface="Lato"/>
                          <a:ea typeface="Lato"/>
                          <a:cs typeface="Lato"/>
                          <a:sym typeface="Lato"/>
                        </a:rPr>
                        <a:t>Say if they like an artwork or not</a:t>
                      </a:r>
                      <a:r>
                        <a:rPr lang="en-GB" sz="950">
                          <a:solidFill>
                            <a:schemeClr val="dk1"/>
                          </a:solidFill>
                          <a:latin typeface="Lato"/>
                          <a:ea typeface="Lato"/>
                          <a:cs typeface="Lato"/>
                          <a:sym typeface="Lato"/>
                        </a:rPr>
                        <a:t> and begin to form opinions by explaining why. </a:t>
                      </a:r>
                      <a:endParaRPr sz="950">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b="1" lang="en-GB" sz="950">
                          <a:solidFill>
                            <a:schemeClr val="dk1"/>
                          </a:solidFill>
                          <a:latin typeface="Lato"/>
                          <a:ea typeface="Lato"/>
                          <a:cs typeface="Lato"/>
                          <a:sym typeface="Lato"/>
                        </a:rPr>
                        <a:t>ELG: Expressive Arts and design: Creating with materials</a:t>
                      </a:r>
                      <a:endParaRPr b="1" sz="950">
                        <a:solidFill>
                          <a:schemeClr val="dk1"/>
                        </a:solidFill>
                        <a:latin typeface="Lato"/>
                        <a:ea typeface="Lato"/>
                        <a:cs typeface="Lato"/>
                        <a:sym typeface="Lato"/>
                      </a:endParaRPr>
                    </a:p>
                    <a:p>
                      <a:pPr indent="-276349" lvl="0" marL="269999"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 Share their creations, explaining the process they have used.</a:t>
                      </a:r>
                      <a:endParaRPr sz="950">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100"/>
                        <a:buFont typeface="Arial"/>
                        <a:buNone/>
                      </a:pPr>
                      <a:r>
                        <a:rPr lang="en-GB" sz="950" u="none" cap="none" strike="noStrike">
                          <a:solidFill>
                            <a:schemeClr val="dk1"/>
                          </a:solidFill>
                          <a:latin typeface="Lato"/>
                          <a:ea typeface="Lato"/>
                          <a:cs typeface="Lato"/>
                          <a:sym typeface="Lato"/>
                        </a:rPr>
                        <a:t>Describe and compare features of their own and others</a:t>
                      </a:r>
                      <a:r>
                        <a:rPr lang="en-GB" sz="950">
                          <a:solidFill>
                            <a:schemeClr val="dk1"/>
                          </a:solidFill>
                          <a:latin typeface="Lato"/>
                          <a:ea typeface="Lato"/>
                          <a:cs typeface="Lato"/>
                          <a:sym typeface="Lato"/>
                        </a:rPr>
                        <a:t>’</a:t>
                      </a:r>
                      <a:r>
                        <a:rPr lang="en-GB" sz="950" u="none" cap="none" strike="noStrike">
                          <a:solidFill>
                            <a:schemeClr val="dk1"/>
                          </a:solidFill>
                          <a:latin typeface="Lato"/>
                          <a:ea typeface="Lato"/>
                          <a:cs typeface="Lato"/>
                          <a:sym typeface="Lato"/>
                        </a:rPr>
                        <a:t> artwork.</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rPr lang="en-GB" sz="950">
                          <a:solidFill>
                            <a:schemeClr val="dk1"/>
                          </a:solidFill>
                          <a:latin typeface="Lato"/>
                          <a:ea typeface="Lato"/>
                          <a:cs typeface="Lato"/>
                          <a:sym typeface="Lato"/>
                        </a:rPr>
                        <a:t>Evaluate art with an understanding of how art can be varied and made in different ways and by different people. </a:t>
                      </a:r>
                      <a:endParaRPr sz="950">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Explain their ideas and opinions about their own and others</a:t>
                      </a:r>
                      <a:r>
                        <a:rPr lang="en-GB" sz="950">
                          <a:solidFill>
                            <a:schemeClr val="dk1"/>
                          </a:solidFill>
                          <a:latin typeface="Lato"/>
                          <a:ea typeface="Lato"/>
                          <a:cs typeface="Lato"/>
                          <a:sym typeface="Lato"/>
                        </a:rPr>
                        <a:t>’</a:t>
                      </a:r>
                      <a:r>
                        <a:rPr lang="en-GB" sz="950" u="none" cap="none" strike="noStrike">
                          <a:solidFill>
                            <a:schemeClr val="dk1"/>
                          </a:solidFill>
                          <a:latin typeface="Lato"/>
                          <a:ea typeface="Lato"/>
                          <a:cs typeface="Lato"/>
                          <a:sym typeface="Lato"/>
                        </a:rPr>
                        <a:t> artwork, </a:t>
                      </a:r>
                      <a:r>
                        <a:rPr lang="en-GB" sz="950">
                          <a:solidFill>
                            <a:schemeClr val="dk1"/>
                          </a:solidFill>
                          <a:latin typeface="Lato"/>
                          <a:ea typeface="Lato"/>
                          <a:cs typeface="Lato"/>
                          <a:sym typeface="Lato"/>
                        </a:rPr>
                        <a:t>beginning to recognise the stories and messages within and showing an understanding of why they may have made it.</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Begin to talk about how they could improve their own work.</a:t>
                      </a:r>
                      <a:endParaRPr sz="9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950">
                          <a:solidFill>
                            <a:schemeClr val="dk1"/>
                          </a:solidFill>
                          <a:latin typeface="Lato"/>
                          <a:ea typeface="Lato"/>
                          <a:cs typeface="Lato"/>
                          <a:sym typeface="Lato"/>
                        </a:rPr>
                        <a:t>Talk about how art is made.</a:t>
                      </a:r>
                      <a:endParaRPr sz="950">
                        <a:solidFill>
                          <a:schemeClr val="dk1"/>
                        </a:solidFill>
                        <a:latin typeface="Lato"/>
                        <a:ea typeface="Lato"/>
                        <a:cs typeface="Lato"/>
                        <a:sym typeface="Lato"/>
                      </a:endParaRPr>
                    </a:p>
                  </a:txBody>
                  <a:tcPr marT="61200" marB="61200" marR="106900" marL="1069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bl>
          </a:graphicData>
        </a:graphic>
      </p:graphicFrame>
      <p:sp>
        <p:nvSpPr>
          <p:cNvPr id="318" name="Google Shape;318;p38"/>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Overview: </a:t>
            </a:r>
            <a:r>
              <a:rPr lang="en-GB"/>
              <a:t>Progression of skills</a:t>
            </a:r>
            <a:endParaRPr/>
          </a:p>
        </p:txBody>
      </p:sp>
      <p:sp>
        <p:nvSpPr>
          <p:cNvPr id="319" name="Google Shape;319;p38"/>
          <p:cNvSpPr txBox="1"/>
          <p:nvPr>
            <p:ph idx="2" type="subTitle"/>
          </p:nvPr>
        </p:nvSpPr>
        <p:spPr>
          <a:xfrm>
            <a:off x="5287725" y="-50"/>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Art and design</a:t>
            </a:r>
            <a:endParaRPr>
              <a:solidFill>
                <a:schemeClr val="dk1"/>
              </a:solidFill>
            </a:endParaRPr>
          </a:p>
        </p:txBody>
      </p:sp>
      <p:sp>
        <p:nvSpPr>
          <p:cNvPr id="320" name="Google Shape;320;p38"/>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lnSpc>
                <a:spcPct val="100000"/>
              </a:lnSpc>
              <a:spcBef>
                <a:spcPts val="0"/>
              </a:spcBef>
              <a:spcAft>
                <a:spcPts val="0"/>
              </a:spcAft>
              <a:buSzPts val="1100"/>
              <a:buNone/>
            </a:pPr>
            <a:fld id="{00000000-1234-1234-1234-123412341234}" type="slidenum">
              <a:rPr lang="en-GB">
                <a:solidFill>
                  <a:schemeClr val="dk1"/>
                </a:solidFill>
              </a:rPr>
              <a:t>‹#›</a:t>
            </a:fld>
            <a:endParaRPr>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graphicFrame>
        <p:nvGraphicFramePr>
          <p:cNvPr id="325" name="Google Shape;325;p39"/>
          <p:cNvGraphicFramePr/>
          <p:nvPr/>
        </p:nvGraphicFramePr>
        <p:xfrm>
          <a:off x="212850" y="791475"/>
          <a:ext cx="3000000" cy="3000000"/>
        </p:xfrm>
        <a:graphic>
          <a:graphicData uri="http://schemas.openxmlformats.org/drawingml/2006/table">
            <a:tbl>
              <a:tblPr>
                <a:noFill/>
                <a:tableStyleId>{8CF613F7-0667-4837-8D3B-C33BC3D72D3F}</a:tableStyleId>
              </a:tblPr>
              <a:tblGrid>
                <a:gridCol w="1163725"/>
                <a:gridCol w="1469025"/>
                <a:gridCol w="2013200"/>
                <a:gridCol w="2013200"/>
                <a:gridCol w="2013200"/>
                <a:gridCol w="1625825"/>
              </a:tblGrid>
              <a:tr h="2810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3</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4</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5</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6</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dk1"/>
                          </a:solidFill>
                          <a:latin typeface="Lato"/>
                          <a:ea typeface="Lato"/>
                          <a:cs typeface="Lato"/>
                          <a:sym typeface="Lato"/>
                        </a:rPr>
                        <a:t>National curriculum</a:t>
                      </a:r>
                      <a:endParaRPr b="1" sz="13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900"/>
                        <a:buFont typeface="Arial"/>
                        <a:buNone/>
                      </a:pPr>
                      <a:r>
                        <a:rPr b="1" lang="en-GB" sz="900" u="none" cap="none" strike="noStrike">
                          <a:solidFill>
                            <a:schemeClr val="dk1"/>
                          </a:solidFill>
                          <a:latin typeface="Lato"/>
                          <a:ea typeface="Lato"/>
                          <a:cs typeface="Lato"/>
                          <a:sym typeface="Lato"/>
                        </a:rPr>
                        <a:t>Pupils should be taught:</a:t>
                      </a:r>
                      <a:endParaRPr b="1" sz="9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663350">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Generating ideas</a:t>
                      </a:r>
                      <a:endParaRPr b="1" sz="125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Generate ideas from a range of stimuli and carry out simple research and evaluation as part of the making process.</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Generate ideas from a range of stimuli, using research and evaluation of techniques to develop their ideas and plan more purposefully for an outcome.</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Develop ideas more independently from their own research. Explore and record their plans, ideas and evaluations to develop their ideas towards an outcome.</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Draw upon their experience of creative work and their research to develop their own starting points for creative outcomes.</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rowSpan="2">
                  <a:txBody>
                    <a:bodyPr/>
                    <a:lstStyle/>
                    <a:p>
                      <a:pPr indent="-276349" lvl="0" marL="269999" marR="0" rtl="0" algn="l">
                        <a:lnSpc>
                          <a:spcPct val="8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To create sketch books to record their observations and use them to review and revisit ideas</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663350">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Sketch-</a:t>
                      </a:r>
                      <a:endParaRPr b="1" sz="125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books</a:t>
                      </a:r>
                      <a:endParaRPr b="1" sz="125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Use sketchbooks for a wider range of purposes, for example recording things using drawing and annotations, planning and taking next steps in a making process.</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Use sketchbooks purposefully to improve understanding, develop ideas and plan for an outcome.</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Confidently use sketchbooks for purposes including recording observations and research, testing materials and working towards an outcome more independently.</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950" u="none" cap="none" strike="noStrike">
                          <a:solidFill>
                            <a:schemeClr val="dk1"/>
                          </a:solidFill>
                          <a:latin typeface="Lato"/>
                          <a:ea typeface="Lato"/>
                          <a:cs typeface="Lato"/>
                          <a:sym typeface="Lato"/>
                        </a:rPr>
                        <a:t>Using a systematic and independent approach, research, test and develop ideas and plans using sketchbooks.</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r h="2113950">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Making skills </a:t>
                      </a:r>
                      <a:r>
                        <a:rPr b="1" lang="en-GB" sz="1150" u="none" cap="none" strike="noStrike">
                          <a:solidFill>
                            <a:schemeClr val="dk1"/>
                          </a:solidFill>
                          <a:latin typeface="Lato"/>
                          <a:ea typeface="Lato"/>
                          <a:cs typeface="Lato"/>
                          <a:sym typeface="Lato"/>
                        </a:rPr>
                        <a:t>(including Formal elements)</a:t>
                      </a:r>
                      <a:endParaRPr b="1" sz="115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Confidently use of a range of materials and tools, selecting and using these appropriately with more independence.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Use hands and tools confidently to cut, shape and join materials for a purpose.</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Develop direct observation, for example by using tonal shading and starting to apply an understanding of shape to communicate form and proportion.</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Demonstrate greater skill and control when drawing and painting to depict forms, such as showing an awareness of proportion and being able to create 3D effects.</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rPr lang="en-GB" sz="950" u="none" cap="none" strike="noStrike">
                          <a:solidFill>
                            <a:schemeClr val="dk1"/>
                          </a:solidFill>
                          <a:latin typeface="Lato"/>
                          <a:ea typeface="Lato"/>
                          <a:cs typeface="Lato"/>
                          <a:sym typeface="Lato"/>
                        </a:rPr>
                        <a:t>Use growing knowledge of different materials, combining media for effect.</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rPr lang="en-GB" sz="950" u="none" cap="none" strike="noStrike">
                          <a:solidFill>
                            <a:schemeClr val="dk1"/>
                          </a:solidFill>
                          <a:latin typeface="Lato"/>
                          <a:ea typeface="Lato"/>
                          <a:cs typeface="Lato"/>
                          <a:sym typeface="Lato"/>
                        </a:rPr>
                        <a:t>Use more complex techniques to shape and join materials, such as carving and modelling wire.</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Apply observational skills, showing a greater awareness of composition and demonstrating the beginnings of an individual style.</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950" u="none" cap="none" strike="noStrike">
                          <a:solidFill>
                            <a:schemeClr val="dk1"/>
                          </a:solidFill>
                          <a:latin typeface="Lato"/>
                          <a:ea typeface="Lato"/>
                          <a:cs typeface="Lato"/>
                          <a:sym typeface="Lato"/>
                        </a:rPr>
                        <a:t>Work with a range of media with control in different ways to achieve different effects, including experimenting with the techniques used by other artists.</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Combine a wider range of media, eg photography and digital art effects.</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Create in a more sustained way, revisiting artwork over time and applying their understanding of tone, texture, line, colour and form.</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950" u="none" cap="none" strike="noStrike">
                          <a:solidFill>
                            <a:schemeClr val="dk1"/>
                          </a:solidFill>
                          <a:latin typeface="Lato"/>
                          <a:ea typeface="Lato"/>
                          <a:cs typeface="Lato"/>
                          <a:sym typeface="Lato"/>
                        </a:rPr>
                        <a:t>Create expressively in their own personal style and in response to their choice of stimulus, showing the ability to develop artwork independently.</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950" u="none" cap="none" strike="noStrike">
                          <a:solidFill>
                            <a:schemeClr val="dk1"/>
                          </a:solidFill>
                          <a:latin typeface="Lato"/>
                          <a:ea typeface="Lato"/>
                          <a:cs typeface="Lato"/>
                          <a:sym typeface="Lato"/>
                        </a:rPr>
                        <a:t>Combine materials and techniques appropriately to fit with ideas.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Work in a sustained way over several sessions to complete a piece, including working collaboratively on a larger scale</a:t>
                      </a:r>
                      <a:r>
                        <a:rPr lang="en-GB" sz="950">
                          <a:solidFill>
                            <a:schemeClr val="dk1"/>
                          </a:solidFill>
                          <a:latin typeface="Lato"/>
                          <a:ea typeface="Lato"/>
                          <a:cs typeface="Lato"/>
                          <a:sym typeface="Lato"/>
                        </a:rPr>
                        <a:t> and incorporating the formal elements of art.</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76349" lvl="0" marL="269999" marR="0" rtl="0" algn="l">
                        <a:lnSpc>
                          <a:spcPct val="8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To improve their mastery of art and design techniques, including drawing, painting and sculpture with a range of materials [for example, pencil, charcoal, paint, clay]</a:t>
                      </a:r>
                      <a:endParaRPr sz="950">
                        <a:solidFill>
                          <a:schemeClr val="dk1"/>
                        </a:solidFill>
                        <a:latin typeface="Lato"/>
                        <a:ea typeface="Lato"/>
                        <a:cs typeface="Lato"/>
                        <a:sym typeface="Lato"/>
                      </a:endParaRPr>
                    </a:p>
                    <a:p>
                      <a:pPr indent="-276349" lvl="0" marL="269999" marR="0" rtl="0" algn="l">
                        <a:lnSpc>
                          <a:spcPct val="8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To develop their techniques, including their control and their use of materials, with creativity, experimentation and an increasing awareness of different kinds of art, craft and design.</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326" name="Google Shape;326;p39"/>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Overview: Progression of skills</a:t>
            </a:r>
            <a:endParaRPr/>
          </a:p>
        </p:txBody>
      </p:sp>
      <p:sp>
        <p:nvSpPr>
          <p:cNvPr id="327" name="Google Shape;327;p39"/>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Art and design</a:t>
            </a:r>
            <a:endParaRPr>
              <a:solidFill>
                <a:schemeClr val="dk1"/>
              </a:solidFill>
            </a:endParaRPr>
          </a:p>
        </p:txBody>
      </p:sp>
      <p:sp>
        <p:nvSpPr>
          <p:cNvPr id="328" name="Google Shape;328;p39"/>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graphicFrame>
        <p:nvGraphicFramePr>
          <p:cNvPr id="333" name="Google Shape;333;p40"/>
          <p:cNvGraphicFramePr/>
          <p:nvPr/>
        </p:nvGraphicFramePr>
        <p:xfrm>
          <a:off x="212850" y="791475"/>
          <a:ext cx="3000000" cy="3000000"/>
        </p:xfrm>
        <a:graphic>
          <a:graphicData uri="http://schemas.openxmlformats.org/drawingml/2006/table">
            <a:tbl>
              <a:tblPr>
                <a:noFill/>
                <a:tableStyleId>{8CF613F7-0667-4837-8D3B-C33BC3D72D3F}</a:tableStyleId>
              </a:tblPr>
              <a:tblGrid>
                <a:gridCol w="1095700"/>
                <a:gridCol w="1840475"/>
                <a:gridCol w="1840475"/>
                <a:gridCol w="1840475"/>
                <a:gridCol w="1840475"/>
                <a:gridCol w="1840475"/>
              </a:tblGrid>
              <a:tr h="281050">
                <a:tc>
                  <a:txBody>
                    <a:bodyPr/>
                    <a:lstStyle/>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3</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4</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5</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Year 6</a:t>
                      </a:r>
                      <a:endParaRPr b="1" sz="10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b="1" lang="en-GB" sz="1300" u="none" cap="none" strike="noStrike">
                          <a:solidFill>
                            <a:schemeClr val="dk1"/>
                          </a:solidFill>
                          <a:latin typeface="Lato"/>
                          <a:ea typeface="Lato"/>
                          <a:cs typeface="Lato"/>
                          <a:sym typeface="Lato"/>
                        </a:rPr>
                        <a:t>National curriculum</a:t>
                      </a:r>
                      <a:endParaRPr b="1" sz="13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900"/>
                        <a:buFont typeface="Arial"/>
                        <a:buNone/>
                      </a:pPr>
                      <a:r>
                        <a:rPr b="1" lang="en-GB" sz="900" u="none" cap="none" strike="noStrike">
                          <a:solidFill>
                            <a:schemeClr val="dk1"/>
                          </a:solidFill>
                          <a:latin typeface="Lato"/>
                          <a:ea typeface="Lato"/>
                          <a:cs typeface="Lato"/>
                          <a:sym typeface="Lato"/>
                        </a:rPr>
                        <a:t>Pupils should be taught:</a:t>
                      </a:r>
                      <a:endParaRPr b="1" sz="9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050600">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Knowledge of artists</a:t>
                      </a:r>
                      <a:endParaRPr b="1" sz="125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950">
                          <a:solidFill>
                            <a:schemeClr val="dk1"/>
                          </a:solidFill>
                          <a:latin typeface="Lato"/>
                          <a:ea typeface="Lato"/>
                          <a:cs typeface="Lato"/>
                          <a:sym typeface="Lato"/>
                        </a:rPr>
                        <a:t>Discuss how artists produced art in the past and understand the influence and impact of their methods and styles on art today, using </a:t>
                      </a:r>
                      <a:r>
                        <a:rPr lang="en-GB" sz="950" u="none" cap="none" strike="noStrike">
                          <a:solidFill>
                            <a:schemeClr val="dk1"/>
                          </a:solidFill>
                          <a:latin typeface="Lato"/>
                          <a:ea typeface="Lato"/>
                          <a:cs typeface="Lato"/>
                          <a:sym typeface="Lato"/>
                        </a:rPr>
                        <a:t> their own experiences and historical evidence</a:t>
                      </a:r>
                      <a:r>
                        <a:rPr lang="en-GB" sz="950">
                          <a:solidFill>
                            <a:schemeClr val="dk1"/>
                          </a:solidFill>
                          <a:latin typeface="Lato"/>
                          <a:ea typeface="Lato"/>
                          <a:cs typeface="Lato"/>
                          <a:sym typeface="Lato"/>
                        </a:rPr>
                        <a:t>.</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rPr lang="en-GB" sz="950">
                          <a:solidFill>
                            <a:schemeClr val="dk1"/>
                          </a:solidFill>
                          <a:latin typeface="Lato"/>
                          <a:ea typeface="Lato"/>
                          <a:cs typeface="Lato"/>
                          <a:sym typeface="Lato"/>
                        </a:rPr>
                        <a:t>Understand the limitations of tools and materials and be able to experiment within more than one medium and with tools to create textural effects.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rPr lang="en-GB" sz="950">
                          <a:solidFill>
                            <a:schemeClr val="dk1"/>
                          </a:solidFill>
                          <a:latin typeface="Lato"/>
                          <a:ea typeface="Lato"/>
                          <a:cs typeface="Lato"/>
                          <a:sym typeface="Lato"/>
                        </a:rPr>
                        <a:t>Consider how to display art work, understanding how artists consider their viewer and the impact on them. </a:t>
                      </a:r>
                      <a:endParaRPr sz="9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a:solidFill>
                            <a:schemeClr val="dk1"/>
                          </a:solidFill>
                          <a:latin typeface="Lato"/>
                          <a:ea typeface="Lato"/>
                          <a:cs typeface="Lato"/>
                          <a:sym typeface="Lato"/>
                        </a:rPr>
                        <a:t>Use subject vocabulary confidently to describe and compare creative works.</a:t>
                      </a:r>
                      <a:endParaRPr sz="950" u="none" cap="none" strike="sng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Understand how artists use art to convey messages through the choices they make.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Work as a professional designer does, by collating ideas to generate a theme. </a:t>
                      </a:r>
                      <a:endParaRPr sz="9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Research and discuss the ideas and approaches of artists across a variety of disciplines, being able to describe how the cultural and historical context may have influenced their creative work.</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Discuss how artists create work with the intent to create an impact on the viewer.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Consider what choices can be made in their own work to impact their viewer. </a:t>
                      </a:r>
                      <a:endParaRPr sz="9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Describe, interpret and evaluate the work, ideas and processes used by artists across a variety of disciplines, being able to describe how the cultural and historical context may have influenced their creative work.</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Recognise how artists use materials to respond to feelings and memory and choose materials, imagery, shape and form to create personal pieces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Understand how art forms such as photography and  sculpture continually develop over time as artists seek to break new boundaries.</a:t>
                      </a:r>
                      <a:endParaRPr sz="9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76349" lvl="0" marL="269999" marR="0" rtl="0" algn="l">
                        <a:lnSpc>
                          <a:spcPct val="8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About great artists, architects and designers in history.</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221275">
                <a:tc>
                  <a:txBody>
                    <a:bodyPr/>
                    <a:lstStyle/>
                    <a:p>
                      <a:pPr indent="0" lvl="0" marL="0" marR="0" rtl="0" algn="ctr">
                        <a:lnSpc>
                          <a:spcPct val="100000"/>
                        </a:lnSpc>
                        <a:spcBef>
                          <a:spcPts val="0"/>
                        </a:spcBef>
                        <a:spcAft>
                          <a:spcPts val="0"/>
                        </a:spcAft>
                        <a:buClr>
                          <a:srgbClr val="000000"/>
                        </a:buClr>
                        <a:buSzPts val="850"/>
                        <a:buFont typeface="Arial"/>
                        <a:buNone/>
                      </a:pPr>
                      <a:r>
                        <a:rPr b="1" lang="en-GB" sz="1250" u="none" cap="none" strike="noStrike">
                          <a:solidFill>
                            <a:schemeClr val="dk1"/>
                          </a:solidFill>
                          <a:latin typeface="Lato"/>
                          <a:ea typeface="Lato"/>
                          <a:cs typeface="Lato"/>
                          <a:sym typeface="Lato"/>
                        </a:rPr>
                        <a:t>Evaluating and analysing</a:t>
                      </a:r>
                      <a:endParaRPr b="1" sz="125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Confidently explain their ideas and opinions about their own and others</a:t>
                      </a:r>
                      <a:r>
                        <a:rPr lang="en-GB" sz="950">
                          <a:solidFill>
                            <a:schemeClr val="dk1"/>
                          </a:solidFill>
                          <a:latin typeface="Lato"/>
                          <a:ea typeface="Lato"/>
                          <a:cs typeface="Lato"/>
                          <a:sym typeface="Lato"/>
                        </a:rPr>
                        <a:t>’</a:t>
                      </a:r>
                      <a:r>
                        <a:rPr lang="en-GB" sz="950" u="none" cap="none" strike="noStrike">
                          <a:solidFill>
                            <a:schemeClr val="dk1"/>
                          </a:solidFill>
                          <a:latin typeface="Lato"/>
                          <a:ea typeface="Lato"/>
                          <a:cs typeface="Lato"/>
                          <a:sym typeface="Lato"/>
                        </a:rPr>
                        <a:t> artwork</a:t>
                      </a:r>
                      <a:r>
                        <a:rPr lang="en-GB" sz="950">
                          <a:solidFill>
                            <a:schemeClr val="dk1"/>
                          </a:solidFill>
                          <a:latin typeface="Lato"/>
                          <a:ea typeface="Lato"/>
                          <a:cs typeface="Lato"/>
                          <a:sym typeface="Lato"/>
                        </a:rPr>
                        <a:t>, with an understanding of the breadth of what art can be and that there are many ways to make art.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Discuss and begin to interpret meaning and purpose of artwork, understanding how artists can use art to communicate.</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Begin to </a:t>
                      </a:r>
                      <a:r>
                        <a:rPr lang="en-GB" sz="950">
                          <a:solidFill>
                            <a:schemeClr val="dk1"/>
                          </a:solidFill>
                          <a:latin typeface="Lato"/>
                          <a:ea typeface="Lato"/>
                          <a:cs typeface="Lato"/>
                          <a:sym typeface="Lato"/>
                        </a:rPr>
                        <a:t>carry</a:t>
                      </a:r>
                      <a:r>
                        <a:rPr lang="en-GB" sz="950">
                          <a:solidFill>
                            <a:schemeClr val="dk1"/>
                          </a:solidFill>
                          <a:latin typeface="Lato"/>
                          <a:ea typeface="Lato"/>
                          <a:cs typeface="Lato"/>
                          <a:sym typeface="Lato"/>
                        </a:rPr>
                        <a:t> out a </a:t>
                      </a:r>
                      <a:r>
                        <a:rPr lang="en-GB" sz="950" u="none" cap="none" strike="noStrike">
                          <a:solidFill>
                            <a:schemeClr val="dk1"/>
                          </a:solidFill>
                          <a:latin typeface="Lato"/>
                          <a:ea typeface="Lato"/>
                          <a:cs typeface="Lato"/>
                          <a:sym typeface="Lato"/>
                        </a:rPr>
                        <a:t>problem-solving process a</a:t>
                      </a:r>
                      <a:r>
                        <a:rPr lang="en-GB" sz="950">
                          <a:solidFill>
                            <a:schemeClr val="dk1"/>
                          </a:solidFill>
                          <a:latin typeface="Lato"/>
                          <a:ea typeface="Lato"/>
                          <a:cs typeface="Lato"/>
                          <a:sym typeface="Lato"/>
                        </a:rPr>
                        <a:t>nd </a:t>
                      </a:r>
                      <a:r>
                        <a:rPr lang="en-GB" sz="950" u="none" cap="none" strike="noStrike">
                          <a:solidFill>
                            <a:schemeClr val="dk1"/>
                          </a:solidFill>
                          <a:latin typeface="Lato"/>
                          <a:ea typeface="Lato"/>
                          <a:cs typeface="Lato"/>
                          <a:sym typeface="Lato"/>
                        </a:rPr>
                        <a:t>make changes to improve their work.</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Use </a:t>
                      </a:r>
                      <a:r>
                        <a:rPr lang="en-GB" sz="950" u="none" cap="none" strike="noStrike">
                          <a:solidFill>
                            <a:schemeClr val="dk1"/>
                          </a:solidFill>
                          <a:latin typeface="Lato"/>
                          <a:ea typeface="Lato"/>
                          <a:cs typeface="Lato"/>
                          <a:sym typeface="Lato"/>
                        </a:rPr>
                        <a:t>more complex vocabulary when discussing their own and others’ art.</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Discuss art considering how it can affect the lives of the viewers or users of the piece.</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Evaluate their work more regularly and independently during the planning and making process.</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Discuss the processes used by themselves and by other artists, and describe the particular outcome achieved.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Consider how effectively pieces of art express emotion and encourage the viewer to question their own ideas</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Use their knowledge of tools, materials and processes to try alternative solutions and make improvements to their work.</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Give reasoned evaluations of their own and others</a:t>
                      </a:r>
                      <a:r>
                        <a:rPr lang="en-GB" sz="950">
                          <a:solidFill>
                            <a:schemeClr val="dk1"/>
                          </a:solidFill>
                          <a:latin typeface="Lato"/>
                          <a:ea typeface="Lato"/>
                          <a:cs typeface="Lato"/>
                          <a:sym typeface="Lato"/>
                        </a:rPr>
                        <a:t>’</a:t>
                      </a:r>
                      <a:r>
                        <a:rPr lang="en-GB" sz="950" u="none" cap="none" strike="noStrike">
                          <a:solidFill>
                            <a:schemeClr val="dk1"/>
                          </a:solidFill>
                          <a:latin typeface="Lato"/>
                          <a:ea typeface="Lato"/>
                          <a:cs typeface="Lato"/>
                          <a:sym typeface="Lato"/>
                        </a:rPr>
                        <a:t> work which takes account of context and intention</a:t>
                      </a:r>
                      <a:r>
                        <a:rPr lang="en-GB" sz="950">
                          <a:solidFill>
                            <a:schemeClr val="dk1"/>
                          </a:solidFill>
                          <a:latin typeface="Lato"/>
                          <a:ea typeface="Lato"/>
                          <a:cs typeface="Lato"/>
                          <a:sym typeface="Lato"/>
                        </a:rPr>
                        <a:t>.</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Discuss how art is sometimes used to communicate social, political, or environmental views.</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a:solidFill>
                            <a:schemeClr val="dk1"/>
                          </a:solidFill>
                          <a:latin typeface="Lato"/>
                          <a:ea typeface="Lato"/>
                          <a:cs typeface="Lato"/>
                          <a:sym typeface="Lato"/>
                        </a:rPr>
                        <a:t>Explain how art can be created to cause reaction and impact and be able to consider why an artist chooses to use art in this way.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950" u="none" cap="none" strike="noStrike">
                          <a:solidFill>
                            <a:schemeClr val="dk1"/>
                          </a:solidFill>
                          <a:latin typeface="Lato"/>
                          <a:ea typeface="Lato"/>
                          <a:cs typeface="Lato"/>
                          <a:sym typeface="Lato"/>
                        </a:rPr>
                        <a:t>Independently use their knowledge of tools, materials and processes to try alternative solutions and make improvements to their work.</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457200" marR="0" rtl="0" algn="l">
                        <a:lnSpc>
                          <a:spcPct val="80000"/>
                        </a:lnSpc>
                        <a:spcBef>
                          <a:spcPts val="0"/>
                        </a:spcBef>
                        <a:spcAft>
                          <a:spcPts val="0"/>
                        </a:spcAft>
                        <a:buNone/>
                      </a:pPr>
                      <a:r>
                        <a:t/>
                      </a:r>
                      <a:endParaRPr sz="950">
                        <a:solidFill>
                          <a:schemeClr val="dk1"/>
                        </a:solidFill>
                        <a:latin typeface="Lato"/>
                        <a:ea typeface="Lato"/>
                        <a:cs typeface="Lato"/>
                        <a:sym typeface="Lato"/>
                      </a:endParaRPr>
                    </a:p>
                    <a:p>
                      <a:pPr indent="-276349" lvl="0" marL="269999" marR="0" rtl="0" algn="l">
                        <a:lnSpc>
                          <a:spcPct val="80000"/>
                        </a:lnSpc>
                        <a:spcBef>
                          <a:spcPts val="0"/>
                        </a:spcBef>
                        <a:spcAft>
                          <a:spcPts val="0"/>
                        </a:spcAft>
                        <a:buClr>
                          <a:schemeClr val="dk1"/>
                        </a:buClr>
                        <a:buSzPts val="950"/>
                        <a:buFont typeface="Lato"/>
                        <a:buChar char="●"/>
                      </a:pPr>
                      <a:r>
                        <a:rPr lang="en-GB" sz="950" u="none" cap="none" strike="noStrike">
                          <a:solidFill>
                            <a:schemeClr val="dk1"/>
                          </a:solidFill>
                          <a:latin typeface="Lato"/>
                          <a:ea typeface="Lato"/>
                          <a:cs typeface="Lato"/>
                          <a:sym typeface="Lato"/>
                        </a:rPr>
                        <a:t>To develop their techniques, including their control and their use of materials, with creativity, experimentation and an increasing awareness of different kinds of art, craft and design.</a:t>
                      </a:r>
                      <a:endParaRPr sz="950">
                        <a:solidFill>
                          <a:schemeClr val="dk1"/>
                        </a:solidFill>
                        <a:latin typeface="Lato"/>
                        <a:ea typeface="Lato"/>
                        <a:cs typeface="Lato"/>
                        <a:sym typeface="Lato"/>
                      </a:endParaRPr>
                    </a:p>
                    <a:p>
                      <a:pPr indent="-288925" lvl="0" marL="269999" rtl="0" algn="l">
                        <a:lnSpc>
                          <a:spcPct val="8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About great artists, architects and designers in history.</a:t>
                      </a:r>
                      <a:endParaRPr sz="950">
                        <a:solidFill>
                          <a:schemeClr val="dk1"/>
                        </a:solidFill>
                        <a:latin typeface="Lato"/>
                        <a:ea typeface="Lato"/>
                        <a:cs typeface="Lato"/>
                        <a:sym typeface="Lato"/>
                      </a:endParaRPr>
                    </a:p>
                    <a:p>
                      <a:pPr indent="0" lvl="0" marL="457200" rtl="0" algn="l">
                        <a:lnSpc>
                          <a:spcPct val="80000"/>
                        </a:lnSpc>
                        <a:spcBef>
                          <a:spcPts val="0"/>
                        </a:spcBef>
                        <a:spcAft>
                          <a:spcPts val="0"/>
                        </a:spcAft>
                        <a:buNone/>
                      </a:pPr>
                      <a:r>
                        <a:t/>
                      </a:r>
                      <a:endParaRPr sz="950">
                        <a:solidFill>
                          <a:schemeClr val="dk1"/>
                        </a:solidFill>
                        <a:latin typeface="Lato"/>
                        <a:ea typeface="Lato"/>
                        <a:cs typeface="Lato"/>
                        <a:sym typeface="Lato"/>
                      </a:endParaRPr>
                    </a:p>
                    <a:p>
                      <a:pPr indent="0" lvl="0" marL="457200" marR="0" rtl="0" algn="l">
                        <a:lnSpc>
                          <a:spcPct val="80000"/>
                        </a:lnSpc>
                        <a:spcBef>
                          <a:spcPts val="0"/>
                        </a:spcBef>
                        <a:spcAft>
                          <a:spcPts val="0"/>
                        </a:spcAft>
                        <a:buNone/>
                      </a:pPr>
                      <a:r>
                        <a:t/>
                      </a:r>
                      <a:endParaRPr sz="950">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9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334" name="Google Shape;334;p40"/>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Overview: </a:t>
            </a:r>
            <a:r>
              <a:rPr lang="en-GB"/>
              <a:t>Progression of skills</a:t>
            </a:r>
            <a:endParaRPr/>
          </a:p>
        </p:txBody>
      </p:sp>
      <p:sp>
        <p:nvSpPr>
          <p:cNvPr id="335" name="Google Shape;335;p40"/>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Art and design</a:t>
            </a:r>
            <a:endParaRPr>
              <a:solidFill>
                <a:schemeClr val="dk1"/>
              </a:solidFill>
            </a:endParaRPr>
          </a:p>
        </p:txBody>
      </p:sp>
      <p:sp>
        <p:nvSpPr>
          <p:cNvPr id="336" name="Google Shape;336;p40"/>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nvSpPr>
        <p:spPr>
          <a:xfrm>
            <a:off x="4351400" y="7263050"/>
            <a:ext cx="609300" cy="231000"/>
          </a:xfrm>
          <a:prstGeom prst="rect">
            <a:avLst/>
          </a:prstGeom>
          <a:noFill/>
          <a:ln>
            <a:noFill/>
          </a:ln>
        </p:spPr>
        <p:txBody>
          <a:bodyPr anchorCtr="0" anchor="t" bIns="0" lIns="0" spcFirstLastPara="1" rIns="0" wrap="square" tIns="0">
            <a:spAutoFit/>
          </a:bodyPr>
          <a:lstStyle/>
          <a:p>
            <a:pPr indent="0" lvl="0" marL="38100" marR="0" rtl="0" algn="l">
              <a:lnSpc>
                <a:spcPct val="100000"/>
              </a:lnSpc>
              <a:spcBef>
                <a:spcPts val="0"/>
              </a:spcBef>
              <a:spcAft>
                <a:spcPts val="0"/>
              </a:spcAft>
              <a:buClr>
                <a:srgbClr val="000000"/>
              </a:buClr>
              <a:buSzPts val="1500"/>
              <a:buFont typeface="Arial"/>
              <a:buNone/>
            </a:pPr>
            <a:fld id="{00000000-1234-1234-1234-123412341234}" type="slidenum">
              <a:rPr b="1" i="0" lang="en-GB" sz="1500" u="none" cap="none" strike="noStrike">
                <a:solidFill>
                  <a:srgbClr val="FFFFFF"/>
                </a:solidFill>
                <a:latin typeface="Lato"/>
                <a:ea typeface="Lato"/>
                <a:cs typeface="Lato"/>
                <a:sym typeface="Lato"/>
              </a:rPr>
              <a:t>‹#›</a:t>
            </a:fld>
            <a:endParaRPr b="1" i="0" sz="1500" u="none" cap="none" strike="noStrike">
              <a:solidFill>
                <a:srgbClr val="FFFFFF"/>
              </a:solidFill>
              <a:latin typeface="Lato"/>
              <a:ea typeface="Lato"/>
              <a:cs typeface="Lato"/>
              <a:sym typeface="Lato"/>
            </a:endParaRPr>
          </a:p>
        </p:txBody>
      </p:sp>
      <p:sp>
        <p:nvSpPr>
          <p:cNvPr id="79" name="Google Shape;79;p16"/>
          <p:cNvSpPr txBox="1"/>
          <p:nvPr/>
        </p:nvSpPr>
        <p:spPr>
          <a:xfrm>
            <a:off x="1400717" y="7259704"/>
            <a:ext cx="1317300" cy="195600"/>
          </a:xfrm>
          <a:prstGeom prst="rect">
            <a:avLst/>
          </a:prstGeom>
          <a:noFill/>
          <a:ln>
            <a:noFill/>
          </a:ln>
        </p:spPr>
        <p:txBody>
          <a:bodyPr anchorCtr="0" anchor="t" bIns="0" lIns="0" spcFirstLastPara="1" rIns="0" wrap="square" tIns="10775">
            <a:spAutoFit/>
          </a:bodyPr>
          <a:lstStyle/>
          <a:p>
            <a:pPr indent="0" lvl="0" marL="12700" marR="0" rtl="0" algn="l">
              <a:lnSpc>
                <a:spcPct val="100000"/>
              </a:lnSpc>
              <a:spcBef>
                <a:spcPts val="0"/>
              </a:spcBef>
              <a:spcAft>
                <a:spcPts val="0"/>
              </a:spcAft>
              <a:buClr>
                <a:srgbClr val="000000"/>
              </a:buClr>
              <a:buSzPts val="1200"/>
              <a:buFont typeface="Arial"/>
              <a:buNone/>
            </a:pPr>
            <a:r>
              <a:rPr b="0" i="0" lang="en-GB" sz="1200" u="none" cap="none" strike="noStrike">
                <a:solidFill>
                  <a:srgbClr val="FFFFFF"/>
                </a:solidFill>
                <a:latin typeface="Lato"/>
                <a:ea typeface="Lato"/>
                <a:cs typeface="Lato"/>
                <a:sym typeface="Lato"/>
              </a:rPr>
              <a:t>© </a:t>
            </a:r>
            <a:r>
              <a:rPr lang="en-GB" sz="1200">
                <a:solidFill>
                  <a:srgbClr val="FFFFFF"/>
                </a:solidFill>
                <a:latin typeface="Lato"/>
                <a:ea typeface="Lato"/>
                <a:cs typeface="Lato"/>
                <a:sym typeface="Lato"/>
              </a:rPr>
              <a:t> </a:t>
            </a:r>
            <a:r>
              <a:rPr b="0" i="0" lang="en-GB" sz="1200" u="none" cap="none" strike="noStrike">
                <a:solidFill>
                  <a:srgbClr val="FFFFFF"/>
                </a:solidFill>
                <a:latin typeface="Lato"/>
                <a:ea typeface="Lato"/>
                <a:cs typeface="Lato"/>
                <a:sym typeface="Lato"/>
              </a:rPr>
              <a:t>™</a:t>
            </a:r>
            <a:endParaRPr b="0" i="0" sz="1200" u="none" cap="none" strike="noStrike">
              <a:solidFill>
                <a:srgbClr val="FFFFFF"/>
              </a:solidFill>
              <a:latin typeface="Lato"/>
              <a:ea typeface="Lato"/>
              <a:cs typeface="Lato"/>
              <a:sym typeface="Lato"/>
            </a:endParaRPr>
          </a:p>
        </p:txBody>
      </p:sp>
      <p:graphicFrame>
        <p:nvGraphicFramePr>
          <p:cNvPr id="80" name="Google Shape;80;p16"/>
          <p:cNvGraphicFramePr/>
          <p:nvPr/>
        </p:nvGraphicFramePr>
        <p:xfrm>
          <a:off x="916050" y="2444297"/>
          <a:ext cx="3000000" cy="3000000"/>
        </p:xfrm>
        <a:graphic>
          <a:graphicData uri="http://schemas.openxmlformats.org/drawingml/2006/table">
            <a:tbl>
              <a:tblPr>
                <a:noFill/>
                <a:tableStyleId>{8CF613F7-0667-4837-8D3B-C33BC3D72D3F}</a:tableStyleId>
              </a:tblPr>
              <a:tblGrid>
                <a:gridCol w="2196750"/>
                <a:gridCol w="2196750"/>
                <a:gridCol w="2196750"/>
                <a:gridCol w="2196750"/>
              </a:tblGrid>
              <a:tr h="381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FFFFFF"/>
                      </a:solidFill>
                      <a:prstDash val="solid"/>
                      <a:round/>
                      <a:headEnd len="sm" w="sm" type="none"/>
                      <a:tailEnd len="sm" w="sm" type="none"/>
                    </a:lnT>
                    <a:lnB cap="flat" cmpd="sng" w="19050">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FFFFFF"/>
                      </a:solidFill>
                      <a:prstDash val="solid"/>
                      <a:round/>
                      <a:headEnd len="sm" w="sm" type="none"/>
                      <a:tailEnd len="sm" w="sm" type="none"/>
                    </a:lnT>
                    <a:lnB cap="flat" cmpd="sng" w="19050">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FFFFFF"/>
                      </a:solidFill>
                      <a:prstDash val="solid"/>
                      <a:round/>
                      <a:headEnd len="sm" w="sm" type="none"/>
                      <a:tailEnd len="sm" w="sm" type="none"/>
                    </a:lnT>
                    <a:lnB cap="flat" cmpd="sng" w="19050">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FFFFFF"/>
                      </a:solidFill>
                      <a:prstDash val="solid"/>
                      <a:round/>
                      <a:headEnd len="sm" w="sm" type="none"/>
                      <a:tailEnd len="sm" w="sm" type="none"/>
                    </a:lnT>
                    <a:lnB cap="flat" cmpd="sng" w="19050">
                      <a:solidFill>
                        <a:srgbClr val="999999"/>
                      </a:solidFill>
                      <a:prstDash val="solid"/>
                      <a:round/>
                      <a:headEnd len="sm" w="sm" type="none"/>
                      <a:tailEnd len="sm" w="sm" type="none"/>
                    </a:lnB>
                  </a:tcPr>
                </a:tc>
              </a:tr>
            </a:tbl>
          </a:graphicData>
        </a:graphic>
      </p:graphicFrame>
      <p:graphicFrame>
        <p:nvGraphicFramePr>
          <p:cNvPr id="81" name="Google Shape;81;p16"/>
          <p:cNvGraphicFramePr/>
          <p:nvPr/>
        </p:nvGraphicFramePr>
        <p:xfrm>
          <a:off x="916050" y="1812910"/>
          <a:ext cx="3000000" cy="3000000"/>
        </p:xfrm>
        <a:graphic>
          <a:graphicData uri="http://schemas.openxmlformats.org/drawingml/2006/table">
            <a:tbl>
              <a:tblPr>
                <a:noFill/>
                <a:tableStyleId>{8CF613F7-0667-4837-8D3B-C33BC3D72D3F}</a:tableStyleId>
              </a:tblPr>
              <a:tblGrid>
                <a:gridCol w="2196750"/>
                <a:gridCol w="2196750"/>
                <a:gridCol w="2196750"/>
                <a:gridCol w="2196750"/>
              </a:tblGrid>
              <a:tr h="4451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999999"/>
                      </a:solidFill>
                      <a:prstDash val="solid"/>
                      <a:round/>
                      <a:headEnd len="sm" w="sm" type="none"/>
                      <a:tailEnd len="sm" w="sm" type="none"/>
                    </a:lnT>
                    <a:lnB cap="flat" cmpd="sng" w="19050">
                      <a:solidFill>
                        <a:srgbClr val="FFFFF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999999"/>
                      </a:solidFill>
                      <a:prstDash val="solid"/>
                      <a:round/>
                      <a:headEnd len="sm" w="sm" type="none"/>
                      <a:tailEnd len="sm" w="sm" type="none"/>
                    </a:lnT>
                    <a:lnB cap="flat" cmpd="sng" w="19050">
                      <a:solidFill>
                        <a:srgbClr val="FFFFF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999999"/>
                      </a:solidFill>
                      <a:prstDash val="solid"/>
                      <a:round/>
                      <a:headEnd len="sm" w="sm" type="none"/>
                      <a:tailEnd len="sm" w="sm" type="none"/>
                    </a:lnT>
                    <a:lnB cap="flat" cmpd="sng" w="19050">
                      <a:solidFill>
                        <a:srgbClr val="FFFFF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999999"/>
                      </a:solidFill>
                      <a:prstDash val="solid"/>
                      <a:round/>
                      <a:headEnd len="sm" w="sm" type="none"/>
                      <a:tailEnd len="sm" w="sm" type="none"/>
                    </a:lnT>
                    <a:lnB cap="flat" cmpd="sng" w="19050">
                      <a:solidFill>
                        <a:srgbClr val="FFFFFF"/>
                      </a:solidFill>
                      <a:prstDash val="solid"/>
                      <a:round/>
                      <a:headEnd len="sm" w="sm" type="none"/>
                      <a:tailEnd len="sm" w="sm" type="none"/>
                    </a:lnB>
                  </a:tcPr>
                </a:tc>
              </a:tr>
            </a:tbl>
          </a:graphicData>
        </a:graphic>
      </p:graphicFrame>
      <p:sp>
        <p:nvSpPr>
          <p:cNvPr id="82" name="Google Shape;82;p16"/>
          <p:cNvSpPr txBox="1"/>
          <p:nvPr/>
        </p:nvSpPr>
        <p:spPr>
          <a:xfrm>
            <a:off x="276750" y="67650"/>
            <a:ext cx="10138500" cy="686700"/>
          </a:xfrm>
          <a:prstGeom prst="rect">
            <a:avLst/>
          </a:prstGeom>
          <a:noFill/>
          <a:ln>
            <a:noFill/>
          </a:ln>
        </p:spPr>
        <p:txBody>
          <a:bodyPr anchorCtr="0" anchor="t" bIns="116050" lIns="116050" spcFirstLastPara="1" rIns="116050" wrap="square" tIns="116050">
            <a:noAutofit/>
          </a:bodyPr>
          <a:lstStyle/>
          <a:p>
            <a:pPr indent="0" lvl="0" marL="0" marR="0" rtl="0" algn="l">
              <a:lnSpc>
                <a:spcPct val="107916"/>
              </a:lnSpc>
              <a:spcBef>
                <a:spcPts val="0"/>
              </a:spcBef>
              <a:spcAft>
                <a:spcPts val="1000"/>
              </a:spcAft>
              <a:buClr>
                <a:srgbClr val="000000"/>
              </a:buClr>
              <a:buSzPts val="2000"/>
              <a:buFont typeface="Arial"/>
              <a:buNone/>
            </a:pPr>
            <a:r>
              <a:rPr b="1" i="0" lang="en-GB" sz="2000" u="none" cap="none" strike="noStrike">
                <a:solidFill>
                  <a:srgbClr val="000000"/>
                </a:solidFill>
                <a:latin typeface="Lato"/>
                <a:ea typeface="Lato"/>
                <a:cs typeface="Lato"/>
                <a:sym typeface="Lato"/>
              </a:rPr>
              <a:t>How is the revised Art and design scheme of work organised?</a:t>
            </a:r>
            <a:endParaRPr b="1" i="0" sz="2000" u="none" cap="none" strike="noStrike">
              <a:solidFill>
                <a:srgbClr val="000000"/>
              </a:solidFill>
              <a:latin typeface="Lato"/>
              <a:ea typeface="Lato"/>
              <a:cs typeface="Lato"/>
              <a:sym typeface="Lato"/>
            </a:endParaRPr>
          </a:p>
        </p:txBody>
      </p:sp>
      <p:cxnSp>
        <p:nvCxnSpPr>
          <p:cNvPr id="83" name="Google Shape;83;p16"/>
          <p:cNvCxnSpPr/>
          <p:nvPr/>
        </p:nvCxnSpPr>
        <p:spPr>
          <a:xfrm>
            <a:off x="5309562" y="3952734"/>
            <a:ext cx="0" cy="369000"/>
          </a:xfrm>
          <a:prstGeom prst="straightConnector1">
            <a:avLst/>
          </a:prstGeom>
          <a:noFill/>
          <a:ln cap="flat" cmpd="sng" w="19050">
            <a:solidFill>
              <a:srgbClr val="999999"/>
            </a:solidFill>
            <a:prstDash val="solid"/>
            <a:round/>
            <a:headEnd len="sm" w="sm" type="none"/>
            <a:tailEnd len="med" w="med" type="triangle"/>
          </a:ln>
        </p:spPr>
      </p:cxnSp>
      <p:sp>
        <p:nvSpPr>
          <p:cNvPr id="84" name="Google Shape;84;p16"/>
          <p:cNvSpPr/>
          <p:nvPr/>
        </p:nvSpPr>
        <p:spPr>
          <a:xfrm>
            <a:off x="4417351" y="2033860"/>
            <a:ext cx="1798500" cy="517500"/>
          </a:xfrm>
          <a:prstGeom prst="roundRect">
            <a:avLst>
              <a:gd fmla="val 50000" name="adj"/>
            </a:avLst>
          </a:prstGeom>
          <a:solidFill>
            <a:srgbClr val="FFFFFF"/>
          </a:solidFill>
          <a:ln cap="flat" cmpd="sng" w="19050">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Making skills (including formal elements)</a:t>
            </a:r>
            <a:endParaRPr b="1" i="0" sz="1100" u="none" cap="none" strike="noStrike">
              <a:solidFill>
                <a:schemeClr val="dk1"/>
              </a:solidFill>
              <a:latin typeface="Lato"/>
              <a:ea typeface="Lato"/>
              <a:cs typeface="Lato"/>
              <a:sym typeface="Lato"/>
            </a:endParaRPr>
          </a:p>
        </p:txBody>
      </p:sp>
      <p:sp>
        <p:nvSpPr>
          <p:cNvPr id="85" name="Google Shape;85;p16"/>
          <p:cNvSpPr/>
          <p:nvPr/>
        </p:nvSpPr>
        <p:spPr>
          <a:xfrm>
            <a:off x="3559939" y="3392995"/>
            <a:ext cx="3572100" cy="517500"/>
          </a:xfrm>
          <a:prstGeom prst="roundRect">
            <a:avLst>
              <a:gd fmla="val 5000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300"/>
              <a:buFont typeface="Arial"/>
              <a:buNone/>
            </a:pPr>
            <a:r>
              <a:rPr b="1" lang="en-GB" sz="1300">
                <a:solidFill>
                  <a:schemeClr val="dk1"/>
                </a:solidFill>
                <a:latin typeface="Lato"/>
                <a:ea typeface="Lato"/>
                <a:cs typeface="Lato"/>
                <a:sym typeface="Lato"/>
              </a:rPr>
              <a:t> </a:t>
            </a:r>
            <a:r>
              <a:rPr b="1" i="0" lang="en-GB" sz="1300" u="none" cap="none" strike="noStrike">
                <a:solidFill>
                  <a:schemeClr val="dk1"/>
                </a:solidFill>
                <a:latin typeface="Lato"/>
                <a:ea typeface="Lato"/>
                <a:cs typeface="Lato"/>
                <a:sym typeface="Lato"/>
              </a:rPr>
              <a:t> revised scheme of work</a:t>
            </a:r>
            <a:endParaRPr b="1" i="0" sz="1300" u="none" cap="none" strike="noStrike">
              <a:solidFill>
                <a:schemeClr val="dk1"/>
              </a:solidFill>
              <a:latin typeface="Lato"/>
              <a:ea typeface="Lato"/>
              <a:cs typeface="Lato"/>
              <a:sym typeface="Lato"/>
            </a:endParaRPr>
          </a:p>
        </p:txBody>
      </p:sp>
      <p:graphicFrame>
        <p:nvGraphicFramePr>
          <p:cNvPr id="86" name="Google Shape;86;p16"/>
          <p:cNvGraphicFramePr/>
          <p:nvPr/>
        </p:nvGraphicFramePr>
        <p:xfrm>
          <a:off x="1299987" y="4418408"/>
          <a:ext cx="3000000" cy="3000000"/>
        </p:xfrm>
        <a:graphic>
          <a:graphicData uri="http://schemas.openxmlformats.org/drawingml/2006/table">
            <a:tbl>
              <a:tblPr>
                <a:noFill/>
                <a:tableStyleId>{8CF613F7-0667-4837-8D3B-C33BC3D72D3F}</a:tableStyleId>
              </a:tblPr>
              <a:tblGrid>
                <a:gridCol w="2728775"/>
                <a:gridCol w="2640100"/>
                <a:gridCol w="2711150"/>
              </a:tblGrid>
              <a:tr h="295500">
                <a:tc>
                  <a:txBody>
                    <a:bodyPr/>
                    <a:lstStyle/>
                    <a:p>
                      <a:pPr indent="0" lvl="0" marL="0" marR="0" rtl="0" algn="l">
                        <a:lnSpc>
                          <a:spcPct val="100000"/>
                        </a:lnSpc>
                        <a:spcBef>
                          <a:spcPts val="0"/>
                        </a:spcBef>
                        <a:spcAft>
                          <a:spcPts val="0"/>
                        </a:spcAft>
                        <a:buClr>
                          <a:srgbClr val="000000"/>
                        </a:buClr>
                        <a:buSzPts val="800"/>
                        <a:buFont typeface="Arial"/>
                        <a:buNone/>
                      </a:pPr>
                      <a:r>
                        <a:t/>
                      </a:r>
                      <a:endParaRPr sz="8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999999"/>
                      </a:solidFill>
                      <a:prstDash val="solid"/>
                      <a:round/>
                      <a:headEnd len="sm" w="sm" type="none"/>
                      <a:tailEnd len="sm" w="sm" type="none"/>
                    </a:lnT>
                    <a:lnB cap="flat" cmpd="sng" w="19050">
                      <a:solidFill>
                        <a:srgbClr val="999999">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999999"/>
                      </a:solidFill>
                      <a:prstDash val="solid"/>
                      <a:round/>
                      <a:headEnd len="sm" w="sm" type="none"/>
                      <a:tailEnd len="sm" w="sm" type="none"/>
                    </a:lnT>
                    <a:lnB cap="flat" cmpd="sng" w="19050">
                      <a:solidFill>
                        <a:srgbClr val="999999">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19050">
                      <a:solidFill>
                        <a:srgbClr val="999999"/>
                      </a:solidFill>
                      <a:prstDash val="solid"/>
                      <a:round/>
                      <a:headEnd len="sm" w="sm" type="none"/>
                      <a:tailEnd len="sm" w="sm" type="none"/>
                    </a:lnL>
                    <a:lnR cap="flat" cmpd="sng" w="19050">
                      <a:solidFill>
                        <a:srgbClr val="999999"/>
                      </a:solidFill>
                      <a:prstDash val="solid"/>
                      <a:round/>
                      <a:headEnd len="sm" w="sm" type="none"/>
                      <a:tailEnd len="sm" w="sm" type="none"/>
                    </a:lnR>
                    <a:lnT cap="flat" cmpd="sng" w="19050">
                      <a:solidFill>
                        <a:srgbClr val="999999"/>
                      </a:solidFill>
                      <a:prstDash val="solid"/>
                      <a:round/>
                      <a:headEnd len="sm" w="sm" type="none"/>
                      <a:tailEnd len="sm" w="sm" type="none"/>
                    </a:lnT>
                    <a:lnB cap="flat" cmpd="sng" w="19050">
                      <a:solidFill>
                        <a:srgbClr val="999999">
                          <a:alpha val="0"/>
                        </a:srgbClr>
                      </a:solidFill>
                      <a:prstDash val="solid"/>
                      <a:round/>
                      <a:headEnd len="sm" w="sm" type="none"/>
                      <a:tailEnd len="sm" w="sm" type="none"/>
                    </a:lnB>
                  </a:tcPr>
                </a:tc>
              </a:tr>
            </a:tbl>
          </a:graphicData>
        </a:graphic>
      </p:graphicFrame>
      <p:sp>
        <p:nvSpPr>
          <p:cNvPr id="87" name="Google Shape;87;p16"/>
          <p:cNvSpPr/>
          <p:nvPr/>
        </p:nvSpPr>
        <p:spPr>
          <a:xfrm>
            <a:off x="3559939" y="730218"/>
            <a:ext cx="3572100" cy="517500"/>
          </a:xfrm>
          <a:prstGeom prst="roundRect">
            <a:avLst>
              <a:gd fmla="val 5000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300"/>
              <a:buFont typeface="Arial"/>
              <a:buNone/>
            </a:pPr>
            <a:r>
              <a:rPr b="1" i="0" lang="en-GB" sz="1300" u="none" cap="none" strike="noStrike">
                <a:solidFill>
                  <a:schemeClr val="dk1"/>
                </a:solidFill>
                <a:latin typeface="Lato"/>
                <a:ea typeface="Lato"/>
                <a:cs typeface="Lato"/>
                <a:sym typeface="Lato"/>
              </a:rPr>
              <a:t>National curriculum aims for Art and design</a:t>
            </a:r>
            <a:endParaRPr b="1" i="0" sz="1300" u="none" cap="none" strike="noStrike">
              <a:solidFill>
                <a:schemeClr val="dk1"/>
              </a:solidFill>
              <a:latin typeface="Lato"/>
              <a:ea typeface="Lato"/>
              <a:cs typeface="Lato"/>
              <a:sym typeface="Lato"/>
            </a:endParaRPr>
          </a:p>
        </p:txBody>
      </p:sp>
      <p:sp>
        <p:nvSpPr>
          <p:cNvPr id="88" name="Google Shape;88;p16"/>
          <p:cNvSpPr/>
          <p:nvPr/>
        </p:nvSpPr>
        <p:spPr>
          <a:xfrm>
            <a:off x="217939" y="2033866"/>
            <a:ext cx="1798500" cy="517500"/>
          </a:xfrm>
          <a:prstGeom prst="roundRect">
            <a:avLst>
              <a:gd fmla="val 50000" name="adj"/>
            </a:avLst>
          </a:prstGeom>
          <a:solidFill>
            <a:srgbClr val="FFFFFF"/>
          </a:solidFill>
          <a:ln cap="flat" cmpd="sng" w="19050">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Generating ideas</a:t>
            </a:r>
            <a:endParaRPr b="1" i="0" sz="1100" u="none" cap="none" strike="noStrike">
              <a:solidFill>
                <a:schemeClr val="dk1"/>
              </a:solidFill>
              <a:latin typeface="Lato"/>
              <a:ea typeface="Lato"/>
              <a:cs typeface="Lato"/>
              <a:sym typeface="Lato"/>
            </a:endParaRPr>
          </a:p>
        </p:txBody>
      </p:sp>
      <p:sp>
        <p:nvSpPr>
          <p:cNvPr id="89" name="Google Shape;89;p16"/>
          <p:cNvSpPr/>
          <p:nvPr/>
        </p:nvSpPr>
        <p:spPr>
          <a:xfrm>
            <a:off x="2250305" y="2033860"/>
            <a:ext cx="1745100" cy="517500"/>
          </a:xfrm>
          <a:prstGeom prst="roundRect">
            <a:avLst>
              <a:gd fmla="val 50000" name="adj"/>
            </a:avLst>
          </a:prstGeom>
          <a:solidFill>
            <a:srgbClr val="FFFFFF"/>
          </a:solidFill>
          <a:ln cap="flat" cmpd="sng" w="19050">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Using sketchbooks</a:t>
            </a:r>
            <a:endParaRPr b="1" i="0" sz="1100" u="none" cap="none" strike="noStrike">
              <a:solidFill>
                <a:schemeClr val="dk1"/>
              </a:solidFill>
              <a:latin typeface="Lato"/>
              <a:ea typeface="Lato"/>
              <a:cs typeface="Lato"/>
              <a:sym typeface="Lato"/>
            </a:endParaRPr>
          </a:p>
        </p:txBody>
      </p:sp>
      <p:sp>
        <p:nvSpPr>
          <p:cNvPr id="90" name="Google Shape;90;p16"/>
          <p:cNvSpPr/>
          <p:nvPr/>
        </p:nvSpPr>
        <p:spPr>
          <a:xfrm>
            <a:off x="2843250" y="5597743"/>
            <a:ext cx="2261400" cy="13506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Developing painting skills including colour mixing, painting on a range of surfaces and with different tools. </a:t>
            </a:r>
            <a:endParaRPr b="0" i="0" sz="800" u="none" cap="none" strike="noStrike">
              <a:solidFill>
                <a:schemeClr val="dk1"/>
              </a:solidFill>
              <a:latin typeface="Lato"/>
              <a:ea typeface="Lato"/>
              <a:cs typeface="Lato"/>
              <a:sym typeface="Lato"/>
            </a:endParaRPr>
          </a:p>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Exploring the interplay between different media within an artwork.</a:t>
            </a:r>
            <a:endParaRPr b="0" i="0" sz="800" u="none" cap="none" strike="noStrike">
              <a:solidFill>
                <a:schemeClr val="dk1"/>
              </a:solidFill>
              <a:latin typeface="Lato"/>
              <a:ea typeface="Lato"/>
              <a:cs typeface="Lato"/>
              <a:sym typeface="Lato"/>
            </a:endParaRPr>
          </a:p>
        </p:txBody>
      </p:sp>
      <p:sp>
        <p:nvSpPr>
          <p:cNvPr id="91" name="Google Shape;91;p16"/>
          <p:cNvSpPr/>
          <p:nvPr/>
        </p:nvSpPr>
        <p:spPr>
          <a:xfrm>
            <a:off x="5559225" y="5586715"/>
            <a:ext cx="2261400" cy="13506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Investigating ways to express ideas in three-dimensions.</a:t>
            </a:r>
            <a:endParaRPr b="0" i="0" sz="800" u="none" cap="none" strike="noStrike">
              <a:solidFill>
                <a:schemeClr val="dk1"/>
              </a:solidFill>
              <a:latin typeface="Lato"/>
              <a:ea typeface="Lato"/>
              <a:cs typeface="Lato"/>
              <a:sym typeface="Lato"/>
            </a:endParaRPr>
          </a:p>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Constructing and modelling with a variety of materials, shaping and joining materials to achieve an outcome.</a:t>
            </a:r>
            <a:endParaRPr b="0" i="0" sz="800" u="none" cap="none" strike="noStrike">
              <a:solidFill>
                <a:schemeClr val="dk1"/>
              </a:solidFill>
              <a:latin typeface="Lato"/>
              <a:ea typeface="Lato"/>
              <a:cs typeface="Lato"/>
              <a:sym typeface="Lato"/>
            </a:endParaRPr>
          </a:p>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Developing drawn ideas into sculpture</a:t>
            </a:r>
            <a:endParaRPr b="0" i="0" sz="800" u="none" cap="none" strike="noStrike">
              <a:solidFill>
                <a:schemeClr val="dk1"/>
              </a:solidFill>
              <a:latin typeface="Lato"/>
              <a:ea typeface="Lato"/>
              <a:cs typeface="Lato"/>
              <a:sym typeface="Lato"/>
            </a:endParaRPr>
          </a:p>
        </p:txBody>
      </p:sp>
      <p:sp>
        <p:nvSpPr>
          <p:cNvPr id="92" name="Google Shape;92;p16"/>
          <p:cNvSpPr/>
          <p:nvPr/>
        </p:nvSpPr>
        <p:spPr>
          <a:xfrm>
            <a:off x="6637799" y="2033866"/>
            <a:ext cx="1798500" cy="517500"/>
          </a:xfrm>
          <a:prstGeom prst="roundRect">
            <a:avLst>
              <a:gd fmla="val 50000" name="adj"/>
            </a:avLst>
          </a:prstGeom>
          <a:solidFill>
            <a:srgbClr val="FFFFFF"/>
          </a:solidFill>
          <a:ln cap="flat" cmpd="sng" w="19050">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Knowledge of artists</a:t>
            </a:r>
            <a:endParaRPr b="1" i="0" sz="1100" u="none" cap="none" strike="noStrike">
              <a:solidFill>
                <a:schemeClr val="dk1"/>
              </a:solidFill>
              <a:latin typeface="Lato"/>
              <a:ea typeface="Lato"/>
              <a:cs typeface="Lato"/>
              <a:sym typeface="Lato"/>
            </a:endParaRPr>
          </a:p>
        </p:txBody>
      </p:sp>
      <p:sp>
        <p:nvSpPr>
          <p:cNvPr id="93" name="Google Shape;93;p16"/>
          <p:cNvSpPr/>
          <p:nvPr/>
        </p:nvSpPr>
        <p:spPr>
          <a:xfrm>
            <a:off x="8616746" y="2033854"/>
            <a:ext cx="1798500" cy="517500"/>
          </a:xfrm>
          <a:prstGeom prst="roundRect">
            <a:avLst>
              <a:gd fmla="val 50000" name="adj"/>
            </a:avLst>
          </a:prstGeom>
          <a:solidFill>
            <a:srgbClr val="FFFFFF"/>
          </a:solidFill>
          <a:ln cap="flat" cmpd="sng" w="19050">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Evaluating and analysing</a:t>
            </a:r>
            <a:endParaRPr b="1" i="0" sz="1100" u="none" cap="none" strike="noStrike">
              <a:solidFill>
                <a:schemeClr val="dk1"/>
              </a:solidFill>
              <a:latin typeface="Lato"/>
              <a:ea typeface="Lato"/>
              <a:cs typeface="Lato"/>
              <a:sym typeface="Lato"/>
            </a:endParaRPr>
          </a:p>
        </p:txBody>
      </p:sp>
      <p:cxnSp>
        <p:nvCxnSpPr>
          <p:cNvPr id="94" name="Google Shape;94;p16"/>
          <p:cNvCxnSpPr/>
          <p:nvPr/>
        </p:nvCxnSpPr>
        <p:spPr>
          <a:xfrm>
            <a:off x="5309562" y="2926988"/>
            <a:ext cx="0" cy="369000"/>
          </a:xfrm>
          <a:prstGeom prst="straightConnector1">
            <a:avLst/>
          </a:prstGeom>
          <a:noFill/>
          <a:ln cap="flat" cmpd="sng" w="19050">
            <a:solidFill>
              <a:srgbClr val="999999"/>
            </a:solidFill>
            <a:prstDash val="solid"/>
            <a:round/>
            <a:headEnd len="sm" w="sm" type="none"/>
            <a:tailEnd len="med" w="med" type="triangle"/>
          </a:ln>
        </p:spPr>
      </p:cxnSp>
      <p:sp>
        <p:nvSpPr>
          <p:cNvPr id="95" name="Google Shape;95;p16"/>
          <p:cNvSpPr/>
          <p:nvPr/>
        </p:nvSpPr>
        <p:spPr>
          <a:xfrm>
            <a:off x="276750" y="5598990"/>
            <a:ext cx="2261400" cy="13506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Exploring mark-making in all its forms, experimenting with line, tone and texture and using a wide range of materials to express their ideas as drawings. </a:t>
            </a:r>
            <a:endParaRPr b="0" i="0" sz="800" u="none" cap="none" strike="noStrike">
              <a:solidFill>
                <a:schemeClr val="dk1"/>
              </a:solidFill>
              <a:latin typeface="Lato"/>
              <a:ea typeface="Lato"/>
              <a:cs typeface="Lato"/>
              <a:sym typeface="Lato"/>
            </a:endParaRPr>
          </a:p>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Using sketchbooks to record observations and plans as drawings.</a:t>
            </a:r>
            <a:endParaRPr b="0" i="0" sz="800" u="none" cap="none" strike="noStrike">
              <a:solidFill>
                <a:schemeClr val="dk1"/>
              </a:solidFill>
              <a:latin typeface="Lato"/>
              <a:ea typeface="Lato"/>
              <a:cs typeface="Lato"/>
              <a:sym typeface="Lato"/>
            </a:endParaRPr>
          </a:p>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 Learning about how artists develop their ideas using drawings.</a:t>
            </a:r>
            <a:endParaRPr b="0" i="0" sz="800" u="none" cap="none" strike="noStrike">
              <a:solidFill>
                <a:schemeClr val="dk1"/>
              </a:solidFill>
              <a:latin typeface="Lato"/>
              <a:ea typeface="Lato"/>
              <a:cs typeface="Lato"/>
              <a:sym typeface="Lato"/>
            </a:endParaRPr>
          </a:p>
        </p:txBody>
      </p:sp>
      <p:sp>
        <p:nvSpPr>
          <p:cNvPr id="96" name="Google Shape;96;p16"/>
          <p:cNvSpPr/>
          <p:nvPr/>
        </p:nvSpPr>
        <p:spPr>
          <a:xfrm>
            <a:off x="8303325" y="5586715"/>
            <a:ext cx="2261400" cy="13506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Designing and making art for different purposes, considering how this works in creative industries.</a:t>
            </a:r>
            <a:endParaRPr b="0" i="0" sz="800" u="none" cap="none" strike="noStrike">
              <a:solidFill>
                <a:schemeClr val="dk1"/>
              </a:solidFill>
              <a:latin typeface="Lato"/>
              <a:ea typeface="Lato"/>
              <a:cs typeface="Lato"/>
              <a:sym typeface="Lato"/>
            </a:endParaRPr>
          </a:p>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Learning new making techniques, comparing these and making decisions about which to use to achieve a particular outcome</a:t>
            </a:r>
            <a:endParaRPr b="0" i="0" sz="800" u="none" cap="none" strike="noStrike">
              <a:solidFill>
                <a:schemeClr val="dk1"/>
              </a:solidFill>
              <a:latin typeface="Lato"/>
              <a:ea typeface="Lato"/>
              <a:cs typeface="Lato"/>
              <a:sym typeface="Lato"/>
            </a:endParaRPr>
          </a:p>
          <a:p>
            <a:pPr indent="-279400" lvl="0" marL="457200" marR="0" rtl="0" algn="l">
              <a:lnSpc>
                <a:spcPct val="100000"/>
              </a:lnSpc>
              <a:spcBef>
                <a:spcPts val="0"/>
              </a:spcBef>
              <a:spcAft>
                <a:spcPts val="0"/>
              </a:spcAft>
              <a:buClr>
                <a:schemeClr val="dk1"/>
              </a:buClr>
              <a:buSzPts val="800"/>
              <a:buFont typeface="Lato"/>
              <a:buChar char="●"/>
            </a:pPr>
            <a:r>
              <a:rPr b="0" i="0" lang="en-GB" sz="800" u="none" cap="none" strike="noStrike">
                <a:solidFill>
                  <a:schemeClr val="dk1"/>
                </a:solidFill>
                <a:latin typeface="Lato"/>
                <a:ea typeface="Lato"/>
                <a:cs typeface="Lato"/>
                <a:sym typeface="Lato"/>
              </a:rPr>
              <a:t>Developing personal, imaginative responses to a design brief</a:t>
            </a:r>
            <a:endParaRPr b="0" i="0" sz="800" u="none" cap="none" strike="noStrike">
              <a:solidFill>
                <a:schemeClr val="dk1"/>
              </a:solidFill>
              <a:latin typeface="Lato"/>
              <a:ea typeface="Lato"/>
              <a:cs typeface="Lato"/>
              <a:sym typeface="Lato"/>
            </a:endParaRPr>
          </a:p>
        </p:txBody>
      </p:sp>
      <p:sp>
        <p:nvSpPr>
          <p:cNvPr id="97" name="Google Shape;97;p16"/>
          <p:cNvSpPr/>
          <p:nvPr/>
        </p:nvSpPr>
        <p:spPr>
          <a:xfrm>
            <a:off x="2843250" y="5081490"/>
            <a:ext cx="2261400" cy="517500"/>
          </a:xfrm>
          <a:prstGeom prst="roundRect">
            <a:avLst>
              <a:gd fmla="val 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Lato Black"/>
                <a:ea typeface="Lato Black"/>
                <a:cs typeface="Lato Black"/>
                <a:sym typeface="Lato Black"/>
              </a:rPr>
              <a:t>Painting and mixed media</a:t>
            </a:r>
            <a:endParaRPr b="0" i="0" sz="1300" u="none" cap="none" strike="noStrike">
              <a:solidFill>
                <a:schemeClr val="dk1"/>
              </a:solidFill>
              <a:latin typeface="Lato Black"/>
              <a:ea typeface="Lato Black"/>
              <a:cs typeface="Lato Black"/>
              <a:sym typeface="Lato Black"/>
            </a:endParaRPr>
          </a:p>
        </p:txBody>
      </p:sp>
      <p:sp>
        <p:nvSpPr>
          <p:cNvPr id="98" name="Google Shape;98;p16"/>
          <p:cNvSpPr/>
          <p:nvPr/>
        </p:nvSpPr>
        <p:spPr>
          <a:xfrm>
            <a:off x="282725" y="5081515"/>
            <a:ext cx="2255400" cy="517500"/>
          </a:xfrm>
          <a:prstGeom prst="roundRect">
            <a:avLst>
              <a:gd fmla="val 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0" i="0" lang="en-GB" sz="1300" u="none" cap="none" strike="noStrike">
                <a:solidFill>
                  <a:schemeClr val="dk1"/>
                </a:solidFill>
                <a:latin typeface="Lato Black"/>
                <a:ea typeface="Lato Black"/>
                <a:cs typeface="Lato Black"/>
                <a:sym typeface="Lato Black"/>
              </a:rPr>
              <a:t>Drawing</a:t>
            </a:r>
            <a:endParaRPr b="0" i="0" sz="1300" u="none" cap="none" strike="noStrike">
              <a:solidFill>
                <a:schemeClr val="dk1"/>
              </a:solidFill>
              <a:latin typeface="Lato Black"/>
              <a:ea typeface="Lato Black"/>
              <a:cs typeface="Lato Black"/>
              <a:sym typeface="Lato Black"/>
            </a:endParaRPr>
          </a:p>
        </p:txBody>
      </p:sp>
      <p:sp>
        <p:nvSpPr>
          <p:cNvPr id="99" name="Google Shape;99;p16"/>
          <p:cNvSpPr/>
          <p:nvPr/>
        </p:nvSpPr>
        <p:spPr>
          <a:xfrm>
            <a:off x="5559225" y="5081515"/>
            <a:ext cx="2261400" cy="517500"/>
          </a:xfrm>
          <a:prstGeom prst="roundRect">
            <a:avLst>
              <a:gd fmla="val 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Lato Black"/>
                <a:ea typeface="Lato Black"/>
                <a:cs typeface="Lato Black"/>
                <a:sym typeface="Lato Black"/>
              </a:rPr>
              <a:t>Sculpture and 3D</a:t>
            </a:r>
            <a:endParaRPr b="0" i="0" sz="1300" u="none" cap="none" strike="noStrike">
              <a:solidFill>
                <a:schemeClr val="dk1"/>
              </a:solidFill>
              <a:latin typeface="Lato Black"/>
              <a:ea typeface="Lato Black"/>
              <a:cs typeface="Lato Black"/>
              <a:sym typeface="Lato Black"/>
            </a:endParaRPr>
          </a:p>
        </p:txBody>
      </p:sp>
      <p:sp>
        <p:nvSpPr>
          <p:cNvPr id="100" name="Google Shape;100;p16"/>
          <p:cNvSpPr/>
          <p:nvPr/>
        </p:nvSpPr>
        <p:spPr>
          <a:xfrm>
            <a:off x="8303200" y="5081515"/>
            <a:ext cx="2261400" cy="517500"/>
          </a:xfrm>
          <a:prstGeom prst="roundRect">
            <a:avLst>
              <a:gd fmla="val 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Lato Black"/>
                <a:ea typeface="Lato Black"/>
                <a:cs typeface="Lato Black"/>
                <a:sym typeface="Lato Black"/>
              </a:rPr>
              <a:t>Craft and design</a:t>
            </a:r>
            <a:endParaRPr b="0" i="0" sz="1300" u="none" cap="none" strike="noStrike">
              <a:solidFill>
                <a:schemeClr val="dk1"/>
              </a:solidFill>
              <a:latin typeface="Lato Black"/>
              <a:ea typeface="Lato Black"/>
              <a:cs typeface="Lato Black"/>
              <a:sym typeface="Lato Black"/>
            </a:endParaRPr>
          </a:p>
        </p:txBody>
      </p:sp>
      <p:sp>
        <p:nvSpPr>
          <p:cNvPr id="101" name="Google Shape;101;p16"/>
          <p:cNvSpPr/>
          <p:nvPr/>
        </p:nvSpPr>
        <p:spPr>
          <a:xfrm>
            <a:off x="787357" y="481669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2" name="Google Shape;102;p16"/>
          <p:cNvSpPr/>
          <p:nvPr/>
        </p:nvSpPr>
        <p:spPr>
          <a:xfrm>
            <a:off x="993446" y="481669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3" name="Google Shape;103;p16"/>
          <p:cNvSpPr/>
          <p:nvPr/>
        </p:nvSpPr>
        <p:spPr>
          <a:xfrm>
            <a:off x="1199536" y="481669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4" name="Google Shape;104;p16"/>
          <p:cNvSpPr/>
          <p:nvPr/>
        </p:nvSpPr>
        <p:spPr>
          <a:xfrm>
            <a:off x="1405626" y="481669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5" name="Google Shape;105;p16"/>
          <p:cNvSpPr/>
          <p:nvPr/>
        </p:nvSpPr>
        <p:spPr>
          <a:xfrm>
            <a:off x="1611716" y="481669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6" name="Google Shape;106;p16"/>
          <p:cNvSpPr/>
          <p:nvPr/>
        </p:nvSpPr>
        <p:spPr>
          <a:xfrm>
            <a:off x="3512376" y="4810978"/>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7" name="Google Shape;107;p16"/>
          <p:cNvSpPr/>
          <p:nvPr/>
        </p:nvSpPr>
        <p:spPr>
          <a:xfrm>
            <a:off x="3718466" y="4810978"/>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8" name="Google Shape;108;p16"/>
          <p:cNvSpPr/>
          <p:nvPr/>
        </p:nvSpPr>
        <p:spPr>
          <a:xfrm>
            <a:off x="3924556" y="4810978"/>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9" name="Google Shape;109;p16"/>
          <p:cNvSpPr/>
          <p:nvPr/>
        </p:nvSpPr>
        <p:spPr>
          <a:xfrm>
            <a:off x="4130645" y="4810978"/>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0" name="Google Shape;110;p16"/>
          <p:cNvSpPr/>
          <p:nvPr/>
        </p:nvSpPr>
        <p:spPr>
          <a:xfrm>
            <a:off x="4336735" y="4810978"/>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1" name="Google Shape;111;p16"/>
          <p:cNvSpPr/>
          <p:nvPr/>
        </p:nvSpPr>
        <p:spPr>
          <a:xfrm>
            <a:off x="6173230" y="4810994"/>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2" name="Google Shape;112;p16"/>
          <p:cNvSpPr/>
          <p:nvPr/>
        </p:nvSpPr>
        <p:spPr>
          <a:xfrm>
            <a:off x="6379320" y="4810994"/>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3" name="Google Shape;113;p16"/>
          <p:cNvSpPr/>
          <p:nvPr/>
        </p:nvSpPr>
        <p:spPr>
          <a:xfrm>
            <a:off x="6585410" y="4810994"/>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4" name="Google Shape;114;p16"/>
          <p:cNvSpPr/>
          <p:nvPr/>
        </p:nvSpPr>
        <p:spPr>
          <a:xfrm>
            <a:off x="6791500" y="4810994"/>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5" name="Google Shape;115;p16"/>
          <p:cNvSpPr/>
          <p:nvPr/>
        </p:nvSpPr>
        <p:spPr>
          <a:xfrm>
            <a:off x="6997590" y="4810994"/>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6" name="Google Shape;116;p16"/>
          <p:cNvSpPr/>
          <p:nvPr/>
        </p:nvSpPr>
        <p:spPr>
          <a:xfrm>
            <a:off x="8873206" y="481670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7" name="Google Shape;117;p16"/>
          <p:cNvSpPr/>
          <p:nvPr/>
        </p:nvSpPr>
        <p:spPr>
          <a:xfrm>
            <a:off x="9079296" y="481670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8" name="Google Shape;118;p16"/>
          <p:cNvSpPr/>
          <p:nvPr/>
        </p:nvSpPr>
        <p:spPr>
          <a:xfrm>
            <a:off x="9285386" y="481670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9" name="Google Shape;119;p16"/>
          <p:cNvSpPr/>
          <p:nvPr/>
        </p:nvSpPr>
        <p:spPr>
          <a:xfrm>
            <a:off x="9491476" y="481670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20" name="Google Shape;120;p16"/>
          <p:cNvSpPr/>
          <p:nvPr/>
        </p:nvSpPr>
        <p:spPr>
          <a:xfrm>
            <a:off x="9697566" y="4816701"/>
            <a:ext cx="181800" cy="172800"/>
          </a:xfrm>
          <a:prstGeom prst="star5">
            <a:avLst>
              <a:gd fmla="val 19098" name="adj"/>
              <a:gd fmla="val 105146" name="hf"/>
              <a:gd fmla="val 110557" name="vf"/>
            </a:avLst>
          </a:prstGeom>
          <a:solidFill>
            <a:srgbClr val="FFFFFF"/>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cxnSp>
        <p:nvCxnSpPr>
          <p:cNvPr id="121" name="Google Shape;121;p16"/>
          <p:cNvCxnSpPr/>
          <p:nvPr/>
        </p:nvCxnSpPr>
        <p:spPr>
          <a:xfrm>
            <a:off x="5316612" y="1340266"/>
            <a:ext cx="0" cy="369000"/>
          </a:xfrm>
          <a:prstGeom prst="straightConnector1">
            <a:avLst/>
          </a:prstGeom>
          <a:noFill/>
          <a:ln cap="flat" cmpd="sng" w="19050">
            <a:solidFill>
              <a:srgbClr val="999999"/>
            </a:solidFill>
            <a:prstDash val="solid"/>
            <a:round/>
            <a:headEnd len="sm" w="sm" type="none"/>
            <a:tailEnd len="med" w="med" type="triangle"/>
          </a:ln>
        </p:spPr>
      </p:cxnSp>
      <p:sp>
        <p:nvSpPr>
          <p:cNvPr id="122" name="Google Shape;122;p16"/>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123" name="Google Shape;123;p16"/>
          <p:cNvSpPr txBox="1"/>
          <p:nvPr/>
        </p:nvSpPr>
        <p:spPr>
          <a:xfrm>
            <a:off x="428625" y="800950"/>
            <a:ext cx="28776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1100">
                <a:latin typeface="Lato"/>
                <a:ea typeface="Lato"/>
                <a:cs typeface="Lato"/>
                <a:sym typeface="Lato"/>
              </a:rPr>
              <a:t>Please see the Art and design: Long-term plan for more information about the scheme.</a:t>
            </a:r>
            <a:endParaRPr b="1" sz="11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7"/>
          <p:cNvSpPr txBox="1"/>
          <p:nvPr/>
        </p:nvSpPr>
        <p:spPr>
          <a:xfrm>
            <a:off x="480925" y="5896175"/>
            <a:ext cx="9861900" cy="12315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Lato"/>
                <a:ea typeface="Lato"/>
                <a:cs typeface="Lato"/>
                <a:sym typeface="Lato"/>
              </a:rPr>
              <a:t>The three domains of knowledge, and the interplay between them, enable pupils to </a:t>
            </a:r>
            <a:r>
              <a:rPr b="1" i="0" lang="en-GB" sz="1300" u="none" cap="none" strike="noStrike">
                <a:solidFill>
                  <a:schemeClr val="dk1"/>
                </a:solidFill>
                <a:latin typeface="Lato"/>
                <a:ea typeface="Lato"/>
                <a:cs typeface="Lato"/>
                <a:sym typeface="Lato"/>
              </a:rPr>
              <a:t>generate ideas</a:t>
            </a:r>
            <a:r>
              <a:rPr b="0" i="0" lang="en-GB" sz="1300" u="none" cap="none" strike="noStrike">
                <a:solidFill>
                  <a:schemeClr val="dk1"/>
                </a:solidFill>
                <a:latin typeface="Lato"/>
                <a:ea typeface="Lato"/>
                <a:cs typeface="Lato"/>
                <a:sym typeface="Lato"/>
              </a:rPr>
              <a:t> and </a:t>
            </a:r>
            <a:r>
              <a:rPr b="1" i="0" lang="en-GB" sz="1300" u="none" cap="none" strike="noStrike">
                <a:solidFill>
                  <a:schemeClr val="dk1"/>
                </a:solidFill>
                <a:latin typeface="Lato"/>
                <a:ea typeface="Lato"/>
                <a:cs typeface="Lato"/>
                <a:sym typeface="Lato"/>
              </a:rPr>
              <a:t>use sketchbooks </a:t>
            </a:r>
            <a:r>
              <a:rPr b="0" i="0" lang="en-GB" sz="1300" u="none" cap="none" strike="noStrike">
                <a:solidFill>
                  <a:schemeClr val="dk1"/>
                </a:solidFill>
                <a:latin typeface="Lato"/>
                <a:ea typeface="Lato"/>
                <a:cs typeface="Lato"/>
                <a:sym typeface="Lato"/>
              </a:rPr>
              <a:t>to develop their own artistic identity.</a:t>
            </a:r>
            <a:endParaRPr b="0" i="0" sz="1300" u="none" cap="none" strike="noStrike">
              <a:solidFill>
                <a:schemeClr val="dk1"/>
              </a:solidFill>
              <a:latin typeface="Lato"/>
              <a:ea typeface="Lato"/>
              <a:cs typeface="Lato"/>
              <a:sym typeface="Lato"/>
            </a:endParaRPr>
          </a:p>
        </p:txBody>
      </p:sp>
      <p:sp>
        <p:nvSpPr>
          <p:cNvPr id="129" name="Google Shape;129;p17"/>
          <p:cNvSpPr txBox="1"/>
          <p:nvPr>
            <p:ph type="title"/>
          </p:nvPr>
        </p:nvSpPr>
        <p:spPr>
          <a:xfrm>
            <a:off x="328225" y="268827"/>
            <a:ext cx="9963000" cy="517500"/>
          </a:xfrm>
          <a:prstGeom prst="rect">
            <a:avLst/>
          </a:prstGeom>
          <a:noFill/>
          <a:ln>
            <a:noFill/>
          </a:ln>
        </p:spPr>
        <p:txBody>
          <a:bodyPr anchorCtr="0" anchor="t" bIns="116050" lIns="116050" spcFirstLastPara="1" rIns="116050" wrap="square" tIns="116050">
            <a:normAutofit fontScale="90000"/>
          </a:bodyPr>
          <a:lstStyle/>
          <a:p>
            <a:pPr indent="0" lvl="0" marL="0" rtl="0" algn="l">
              <a:lnSpc>
                <a:spcPct val="100000"/>
              </a:lnSpc>
              <a:spcBef>
                <a:spcPts val="0"/>
              </a:spcBef>
              <a:spcAft>
                <a:spcPts val="0"/>
              </a:spcAft>
              <a:buSzPct val="166666"/>
              <a:buNone/>
            </a:pPr>
            <a:r>
              <a:rPr lang="en-GB" sz="2400">
                <a:latin typeface="Lato"/>
                <a:ea typeface="Lato"/>
                <a:cs typeface="Lato"/>
                <a:sym typeface="Lato"/>
              </a:rPr>
              <a:t>Types of knowledge in Art and design</a:t>
            </a:r>
            <a:endParaRPr sz="2400">
              <a:latin typeface="Lato"/>
              <a:ea typeface="Lato"/>
              <a:cs typeface="Lato"/>
              <a:sym typeface="Lato"/>
            </a:endParaRPr>
          </a:p>
        </p:txBody>
      </p:sp>
      <p:sp>
        <p:nvSpPr>
          <p:cNvPr id="130" name="Google Shape;130;p17"/>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lnSpc>
                <a:spcPct val="100000"/>
              </a:lnSpc>
              <a:spcBef>
                <a:spcPts val="0"/>
              </a:spcBef>
              <a:spcAft>
                <a:spcPts val="0"/>
              </a:spcAft>
              <a:buSzPts val="1100"/>
              <a:buNone/>
            </a:pPr>
            <a:fld id="{00000000-1234-1234-1234-123412341234}" type="slidenum">
              <a:rPr lang="en-GB"/>
              <a:t>‹#›</a:t>
            </a:fld>
            <a:endParaRPr/>
          </a:p>
        </p:txBody>
      </p:sp>
      <p:sp>
        <p:nvSpPr>
          <p:cNvPr id="131" name="Google Shape;131;p17"/>
          <p:cNvSpPr/>
          <p:nvPr/>
        </p:nvSpPr>
        <p:spPr>
          <a:xfrm>
            <a:off x="480925" y="2057800"/>
            <a:ext cx="2993100" cy="517500"/>
          </a:xfrm>
          <a:prstGeom prst="roundRect">
            <a:avLst>
              <a:gd fmla="val 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0" i="0" lang="en-GB" sz="1300" u="none" cap="none" strike="noStrike">
                <a:solidFill>
                  <a:schemeClr val="dk1"/>
                </a:solidFill>
                <a:latin typeface="Lato Black"/>
                <a:ea typeface="Lato Black"/>
                <a:cs typeface="Lato Black"/>
                <a:sym typeface="Lato Black"/>
              </a:rPr>
              <a:t>Practical</a:t>
            </a:r>
            <a:endParaRPr b="0" i="0" sz="1300" u="none" cap="none" strike="noStrike">
              <a:solidFill>
                <a:schemeClr val="dk1"/>
              </a:solidFill>
              <a:latin typeface="Lato Black"/>
              <a:ea typeface="Lato Black"/>
              <a:cs typeface="Lato Black"/>
              <a:sym typeface="Lato Black"/>
            </a:endParaRPr>
          </a:p>
        </p:txBody>
      </p:sp>
      <p:sp>
        <p:nvSpPr>
          <p:cNvPr id="132" name="Google Shape;132;p17"/>
          <p:cNvSpPr/>
          <p:nvPr/>
        </p:nvSpPr>
        <p:spPr>
          <a:xfrm>
            <a:off x="480900" y="2575300"/>
            <a:ext cx="2993100" cy="30462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In order to make art with increasing proficiency, pupils need to develop practical knowledge in the following areas:</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Lato"/>
              <a:ea typeface="Lato"/>
              <a:cs typeface="Lato"/>
              <a:sym typeface="Lato"/>
            </a:endParaRPr>
          </a:p>
          <a:p>
            <a:pPr indent="-304800" lvl="0" marL="457200" marR="0" rtl="0" algn="l">
              <a:lnSpc>
                <a:spcPct val="100000"/>
              </a:lnSpc>
              <a:spcBef>
                <a:spcPts val="0"/>
              </a:spcBef>
              <a:spcAft>
                <a:spcPts val="0"/>
              </a:spcAft>
              <a:buClr>
                <a:schemeClr val="dk1"/>
              </a:buClr>
              <a:buSzPts val="1200"/>
              <a:buFont typeface="Lato"/>
              <a:buChar char="●"/>
            </a:pPr>
            <a:r>
              <a:rPr b="0" i="0" lang="en-GB" sz="1200" u="none" cap="none" strike="noStrike">
                <a:solidFill>
                  <a:schemeClr val="dk1"/>
                </a:solidFill>
                <a:latin typeface="Lato"/>
                <a:ea typeface="Lato"/>
                <a:cs typeface="Lato"/>
                <a:sym typeface="Lato"/>
              </a:rPr>
              <a:t>Methods and techniques</a:t>
            </a:r>
            <a:endParaRPr b="0" i="0" sz="1200" u="none" cap="none" strike="noStrike">
              <a:solidFill>
                <a:schemeClr val="dk1"/>
              </a:solidFill>
              <a:latin typeface="Lato"/>
              <a:ea typeface="Lato"/>
              <a:cs typeface="Lato"/>
              <a:sym typeface="Lato"/>
            </a:endParaRPr>
          </a:p>
          <a:p>
            <a:pPr indent="-304800" lvl="0" marL="457200" marR="0" rtl="0" algn="l">
              <a:lnSpc>
                <a:spcPct val="100000"/>
              </a:lnSpc>
              <a:spcBef>
                <a:spcPts val="0"/>
              </a:spcBef>
              <a:spcAft>
                <a:spcPts val="0"/>
              </a:spcAft>
              <a:buClr>
                <a:schemeClr val="dk1"/>
              </a:buClr>
              <a:buSzPts val="1200"/>
              <a:buFont typeface="Lato"/>
              <a:buChar char="●"/>
            </a:pPr>
            <a:r>
              <a:rPr b="0" i="0" lang="en-GB" sz="1200" u="none" cap="none" strike="noStrike">
                <a:solidFill>
                  <a:schemeClr val="dk1"/>
                </a:solidFill>
                <a:latin typeface="Lato"/>
                <a:ea typeface="Lato"/>
                <a:cs typeface="Lato"/>
                <a:sym typeface="Lato"/>
              </a:rPr>
              <a:t>Media and materials</a:t>
            </a:r>
            <a:endParaRPr b="0" i="0" sz="1200" u="none" cap="none" strike="noStrike">
              <a:solidFill>
                <a:schemeClr val="dk1"/>
              </a:solidFill>
              <a:latin typeface="Lato"/>
              <a:ea typeface="Lato"/>
              <a:cs typeface="Lato"/>
              <a:sym typeface="Lato"/>
            </a:endParaRPr>
          </a:p>
          <a:p>
            <a:pPr indent="-304800" lvl="0" marL="457200" marR="0" rtl="0" algn="l">
              <a:lnSpc>
                <a:spcPct val="100000"/>
              </a:lnSpc>
              <a:spcBef>
                <a:spcPts val="0"/>
              </a:spcBef>
              <a:spcAft>
                <a:spcPts val="0"/>
              </a:spcAft>
              <a:buClr>
                <a:schemeClr val="dk1"/>
              </a:buClr>
              <a:buSzPts val="1200"/>
              <a:buFont typeface="Lato"/>
              <a:buChar char="●"/>
            </a:pPr>
            <a:r>
              <a:rPr b="0" i="0" lang="en-GB" sz="1200" u="none" cap="none" strike="noStrike">
                <a:solidFill>
                  <a:schemeClr val="dk1"/>
                </a:solidFill>
                <a:latin typeface="Lato"/>
                <a:ea typeface="Lato"/>
                <a:cs typeface="Lato"/>
                <a:sym typeface="Lato"/>
              </a:rPr>
              <a:t>Formal elements: Line, tone, shape, colour, form, pattern, texture.</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In the </a:t>
            </a:r>
            <a:r>
              <a:rPr lang="en-GB" sz="1200">
                <a:solidFill>
                  <a:schemeClr val="dk1"/>
                </a:solidFill>
                <a:latin typeface="Lato"/>
                <a:ea typeface="Lato"/>
                <a:cs typeface="Lato"/>
                <a:sym typeface="Lato"/>
              </a:rPr>
              <a:t> </a:t>
            </a:r>
            <a:r>
              <a:rPr b="0" i="0" lang="en-GB" sz="1200" u="none" cap="none" strike="noStrike">
                <a:solidFill>
                  <a:schemeClr val="dk1"/>
                </a:solidFill>
                <a:latin typeface="Lato"/>
                <a:ea typeface="Lato"/>
                <a:cs typeface="Lato"/>
                <a:sym typeface="Lato"/>
              </a:rPr>
              <a:t> curriculum, this knowledge largely links to our </a:t>
            </a:r>
            <a:r>
              <a:rPr b="1" i="0" lang="en-GB" sz="1200" u="none" cap="none" strike="noStrike">
                <a:solidFill>
                  <a:schemeClr val="dk1"/>
                </a:solidFill>
                <a:latin typeface="Lato"/>
                <a:ea typeface="Lato"/>
                <a:cs typeface="Lato"/>
                <a:sym typeface="Lato"/>
              </a:rPr>
              <a:t>Making skills </a:t>
            </a:r>
            <a:r>
              <a:rPr b="0" i="0" lang="en-GB" sz="1200" u="none" cap="none" strike="noStrike">
                <a:solidFill>
                  <a:schemeClr val="dk1"/>
                </a:solidFill>
                <a:latin typeface="Lato"/>
                <a:ea typeface="Lato"/>
                <a:cs typeface="Lato"/>
                <a:sym typeface="Lato"/>
              </a:rPr>
              <a:t>strand.</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100"/>
              <a:buFont typeface="Arial"/>
              <a:buNone/>
            </a:pPr>
            <a:r>
              <a:t/>
            </a:r>
            <a:endParaRPr b="1" i="0" sz="11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Lato"/>
              <a:ea typeface="Lato"/>
              <a:cs typeface="Lato"/>
              <a:sym typeface="Lato"/>
            </a:endParaRPr>
          </a:p>
        </p:txBody>
      </p:sp>
      <p:sp>
        <p:nvSpPr>
          <p:cNvPr id="133" name="Google Shape;133;p17"/>
          <p:cNvSpPr/>
          <p:nvPr/>
        </p:nvSpPr>
        <p:spPr>
          <a:xfrm>
            <a:off x="3915287" y="2057800"/>
            <a:ext cx="2993100" cy="517500"/>
          </a:xfrm>
          <a:prstGeom prst="roundRect">
            <a:avLst>
              <a:gd fmla="val 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0" i="0" lang="en-GB" sz="1300" u="none" cap="none" strike="noStrike">
                <a:solidFill>
                  <a:schemeClr val="dk1"/>
                </a:solidFill>
                <a:latin typeface="Lato Black"/>
                <a:ea typeface="Lato Black"/>
                <a:cs typeface="Lato Black"/>
                <a:sym typeface="Lato Black"/>
              </a:rPr>
              <a:t>Theoretical</a:t>
            </a:r>
            <a:endParaRPr b="0" i="0" sz="1300" u="none" cap="none" strike="noStrike">
              <a:solidFill>
                <a:schemeClr val="dk1"/>
              </a:solidFill>
              <a:latin typeface="Lato Black"/>
              <a:ea typeface="Lato Black"/>
              <a:cs typeface="Lato Black"/>
              <a:sym typeface="Lato Black"/>
            </a:endParaRPr>
          </a:p>
        </p:txBody>
      </p:sp>
      <p:sp>
        <p:nvSpPr>
          <p:cNvPr id="134" name="Google Shape;134;p17"/>
          <p:cNvSpPr/>
          <p:nvPr/>
        </p:nvSpPr>
        <p:spPr>
          <a:xfrm>
            <a:off x="3915275" y="2575300"/>
            <a:ext cx="2993100" cy="30462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Children gain knowledge of the history of art through our </a:t>
            </a:r>
            <a:r>
              <a:rPr b="1" i="0" lang="en-GB" sz="1200" u="none" cap="none" strike="noStrike">
                <a:solidFill>
                  <a:schemeClr val="dk1"/>
                </a:solidFill>
                <a:latin typeface="Lato"/>
                <a:ea typeface="Lato"/>
                <a:cs typeface="Lato"/>
                <a:sym typeface="Lato"/>
              </a:rPr>
              <a:t>Knowledge of artists </a:t>
            </a:r>
            <a:r>
              <a:rPr b="0" i="0" lang="en-GB" sz="1200" u="none" cap="none" strike="noStrike">
                <a:solidFill>
                  <a:schemeClr val="dk1"/>
                </a:solidFill>
                <a:latin typeface="Lato"/>
                <a:ea typeface="Lato"/>
                <a:cs typeface="Lato"/>
                <a:sym typeface="Lato"/>
              </a:rPr>
              <a:t>strand.</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They consider the meanings and interpretations behind works of art that they study and explore artists’ materials and processes.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Lato"/>
              <a:ea typeface="Lato"/>
              <a:cs typeface="Lato"/>
              <a:sym typeface="Lato"/>
            </a:endParaRPr>
          </a:p>
        </p:txBody>
      </p:sp>
      <p:sp>
        <p:nvSpPr>
          <p:cNvPr id="135" name="Google Shape;135;p17"/>
          <p:cNvSpPr/>
          <p:nvPr/>
        </p:nvSpPr>
        <p:spPr>
          <a:xfrm>
            <a:off x="7349625" y="2057800"/>
            <a:ext cx="2993100" cy="517500"/>
          </a:xfrm>
          <a:prstGeom prst="roundRect">
            <a:avLst>
              <a:gd fmla="val 0" name="adj"/>
            </a:avLst>
          </a:prstGeom>
          <a:solidFill>
            <a:srgbClr val="FFFFFF"/>
          </a:solidFill>
          <a:ln cap="flat" cmpd="sng" w="9525">
            <a:solidFill>
              <a:schemeClr val="dk1"/>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100"/>
              <a:buFont typeface="Arial"/>
              <a:buNone/>
            </a:pPr>
            <a:r>
              <a:rPr b="0" i="0" lang="en-GB" sz="1300" u="none" cap="none" strike="noStrike">
                <a:solidFill>
                  <a:schemeClr val="dk1"/>
                </a:solidFill>
                <a:latin typeface="Lato Black"/>
                <a:ea typeface="Lato Black"/>
                <a:cs typeface="Lato Black"/>
                <a:sym typeface="Lato Black"/>
              </a:rPr>
              <a:t>Disciplinary</a:t>
            </a:r>
            <a:endParaRPr b="0" i="0" sz="1300" u="none" cap="none" strike="noStrike">
              <a:solidFill>
                <a:schemeClr val="dk1"/>
              </a:solidFill>
              <a:latin typeface="Lato Black"/>
              <a:ea typeface="Lato Black"/>
              <a:cs typeface="Lato Black"/>
              <a:sym typeface="Lato Black"/>
            </a:endParaRPr>
          </a:p>
        </p:txBody>
      </p:sp>
      <p:sp>
        <p:nvSpPr>
          <p:cNvPr id="136" name="Google Shape;136;p17"/>
          <p:cNvSpPr/>
          <p:nvPr/>
        </p:nvSpPr>
        <p:spPr>
          <a:xfrm>
            <a:off x="7349625" y="2575300"/>
            <a:ext cx="2993100" cy="30462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GB" sz="1200" u="none" cap="none" strike="noStrike">
                <a:solidFill>
                  <a:schemeClr val="dk1"/>
                </a:solidFill>
                <a:latin typeface="Lato"/>
                <a:ea typeface="Lato"/>
                <a:cs typeface="Lato"/>
                <a:sym typeface="Lato"/>
              </a:rPr>
              <a:t>Disciplinary knowledge refers to the knowledge children acquire to help</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them understand the subject as a discipline. Pupils learn how art is studied, discussed and judged, considering our big questions:</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What is art?</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Why do people make art?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How do people talk about art?</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Lato"/>
                <a:ea typeface="Lato"/>
                <a:cs typeface="Lato"/>
                <a:sym typeface="Lato"/>
              </a:rPr>
              <a:t>In our scheme, the strand </a:t>
            </a:r>
            <a:r>
              <a:rPr b="1" i="0" lang="en-GB" sz="1200" u="none" cap="none" strike="noStrike">
                <a:solidFill>
                  <a:schemeClr val="dk1"/>
                </a:solidFill>
                <a:latin typeface="Lato"/>
                <a:ea typeface="Lato"/>
                <a:cs typeface="Lato"/>
                <a:sym typeface="Lato"/>
              </a:rPr>
              <a:t>Evaluating and analysing </a:t>
            </a:r>
            <a:r>
              <a:rPr b="0" i="0" lang="en-GB" sz="1200" u="none" cap="none" strike="noStrike">
                <a:solidFill>
                  <a:schemeClr val="dk1"/>
                </a:solidFill>
                <a:latin typeface="Lato"/>
                <a:ea typeface="Lato"/>
                <a:cs typeface="Lato"/>
                <a:sym typeface="Lato"/>
              </a:rPr>
              <a:t>covers this knowledge.</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b="0" i="0" sz="12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Lato"/>
              <a:ea typeface="Lato"/>
              <a:cs typeface="Lato"/>
              <a:sym typeface="Lato"/>
            </a:endParaRPr>
          </a:p>
        </p:txBody>
      </p:sp>
      <p:sp>
        <p:nvSpPr>
          <p:cNvPr id="137" name="Google Shape;137;p17"/>
          <p:cNvSpPr txBox="1"/>
          <p:nvPr/>
        </p:nvSpPr>
        <p:spPr>
          <a:xfrm>
            <a:off x="522125" y="1473600"/>
            <a:ext cx="97794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
        <p:nvSpPr>
          <p:cNvPr id="138" name="Google Shape;138;p17"/>
          <p:cNvSpPr txBox="1"/>
          <p:nvPr/>
        </p:nvSpPr>
        <p:spPr>
          <a:xfrm>
            <a:off x="480900" y="1657600"/>
            <a:ext cx="6423600" cy="4002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Lato"/>
                <a:ea typeface="Lato"/>
                <a:cs typeface="Lato"/>
                <a:sym typeface="Lato"/>
              </a:rPr>
              <a:t>Substantive knowledge</a:t>
            </a:r>
            <a:endParaRPr b="1" i="0" sz="1400" u="none" cap="none" strike="noStrike">
              <a:solidFill>
                <a:schemeClr val="dk1"/>
              </a:solidFill>
              <a:latin typeface="Lato"/>
              <a:ea typeface="Lato"/>
              <a:cs typeface="Lato"/>
              <a:sym typeface="Lato"/>
            </a:endParaRPr>
          </a:p>
        </p:txBody>
      </p:sp>
      <p:sp>
        <p:nvSpPr>
          <p:cNvPr id="139" name="Google Shape;139;p17"/>
          <p:cNvSpPr/>
          <p:nvPr/>
        </p:nvSpPr>
        <p:spPr>
          <a:xfrm>
            <a:off x="1055675" y="5099675"/>
            <a:ext cx="1812672" cy="459810"/>
          </a:xfrm>
          <a:prstGeom prst="flowChartTerminator">
            <a:avLst/>
          </a:prstGeom>
          <a:solidFill>
            <a:srgbClr val="FFFFFF"/>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rPr b="1" i="0" lang="en-GB" sz="1100" u="none" cap="none" strike="noStrike">
                <a:solidFill>
                  <a:schemeClr val="dk1"/>
                </a:solidFill>
                <a:latin typeface="Lato"/>
                <a:ea typeface="Lato"/>
                <a:cs typeface="Lato"/>
                <a:sym typeface="Lato"/>
              </a:rPr>
              <a:t>Making skills (including formal elements)</a:t>
            </a:r>
            <a:endParaRPr b="0" i="0" sz="1400" u="none" cap="none" strike="noStrike">
              <a:solidFill>
                <a:schemeClr val="dk1"/>
              </a:solidFill>
              <a:latin typeface="Arial"/>
              <a:ea typeface="Arial"/>
              <a:cs typeface="Arial"/>
              <a:sym typeface="Arial"/>
            </a:endParaRPr>
          </a:p>
        </p:txBody>
      </p:sp>
      <p:sp>
        <p:nvSpPr>
          <p:cNvPr id="140" name="Google Shape;140;p17"/>
          <p:cNvSpPr/>
          <p:nvPr/>
        </p:nvSpPr>
        <p:spPr>
          <a:xfrm>
            <a:off x="4505475" y="5099675"/>
            <a:ext cx="1812672" cy="459810"/>
          </a:xfrm>
          <a:prstGeom prst="flowChartTerminator">
            <a:avLst/>
          </a:prstGeom>
          <a:solidFill>
            <a:srgbClr val="FFFFFF"/>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Knowledge of artists</a:t>
            </a:r>
            <a:endParaRPr b="0" i="0" sz="1400" u="none" cap="none" strike="noStrike">
              <a:solidFill>
                <a:schemeClr val="dk1"/>
              </a:solidFill>
              <a:latin typeface="Arial"/>
              <a:ea typeface="Arial"/>
              <a:cs typeface="Arial"/>
              <a:sym typeface="Arial"/>
            </a:endParaRPr>
          </a:p>
        </p:txBody>
      </p:sp>
      <p:sp>
        <p:nvSpPr>
          <p:cNvPr id="141" name="Google Shape;141;p17"/>
          <p:cNvSpPr/>
          <p:nvPr/>
        </p:nvSpPr>
        <p:spPr>
          <a:xfrm>
            <a:off x="7955300" y="5099675"/>
            <a:ext cx="1812672" cy="459810"/>
          </a:xfrm>
          <a:prstGeom prst="flowChartTerminator">
            <a:avLst/>
          </a:prstGeom>
          <a:solidFill>
            <a:srgbClr val="FFFFFF"/>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Evaluating and analysing</a:t>
            </a:r>
            <a:endParaRPr b="0" i="0" sz="1400" u="none" cap="none" strike="noStrike">
              <a:solidFill>
                <a:schemeClr val="dk1"/>
              </a:solidFill>
              <a:latin typeface="Arial"/>
              <a:ea typeface="Arial"/>
              <a:cs typeface="Arial"/>
              <a:sym typeface="Arial"/>
            </a:endParaRPr>
          </a:p>
        </p:txBody>
      </p:sp>
      <p:sp>
        <p:nvSpPr>
          <p:cNvPr id="142" name="Google Shape;142;p17"/>
          <p:cNvSpPr txBox="1"/>
          <p:nvPr/>
        </p:nvSpPr>
        <p:spPr>
          <a:xfrm>
            <a:off x="7349625" y="1657600"/>
            <a:ext cx="2993100" cy="4002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Lato"/>
                <a:ea typeface="Lato"/>
                <a:cs typeface="Lato"/>
                <a:sym typeface="Lato"/>
              </a:rPr>
              <a:t>Disciplinary knowledge</a:t>
            </a:r>
            <a:endParaRPr b="1" i="0" sz="1400" u="none" cap="none" strike="noStrike">
              <a:solidFill>
                <a:schemeClr val="dk1"/>
              </a:solidFill>
              <a:latin typeface="Lato"/>
              <a:ea typeface="Lato"/>
              <a:cs typeface="Lato"/>
              <a:sym typeface="Lato"/>
            </a:endParaRPr>
          </a:p>
        </p:txBody>
      </p:sp>
      <p:sp>
        <p:nvSpPr>
          <p:cNvPr id="143" name="Google Shape;143;p17"/>
          <p:cNvSpPr/>
          <p:nvPr/>
        </p:nvSpPr>
        <p:spPr>
          <a:xfrm>
            <a:off x="5464175" y="5988063"/>
            <a:ext cx="1812672" cy="459810"/>
          </a:xfrm>
          <a:prstGeom prst="flowChartTerminator">
            <a:avLst/>
          </a:prstGeom>
          <a:solidFill>
            <a:srgbClr val="FFFFFF"/>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rPr b="1" i="0" lang="en-GB" sz="1100" u="none" cap="none" strike="noStrike">
                <a:solidFill>
                  <a:schemeClr val="dk1"/>
                </a:solidFill>
                <a:latin typeface="Lato"/>
                <a:ea typeface="Lato"/>
                <a:cs typeface="Lato"/>
                <a:sym typeface="Lato"/>
              </a:rPr>
              <a:t>Using sketchbooks</a:t>
            </a:r>
            <a:endParaRPr b="0" i="0" sz="1400" u="none" cap="none" strike="noStrike">
              <a:solidFill>
                <a:schemeClr val="dk1"/>
              </a:solidFill>
              <a:latin typeface="Arial"/>
              <a:ea typeface="Arial"/>
              <a:cs typeface="Arial"/>
              <a:sym typeface="Arial"/>
            </a:endParaRPr>
          </a:p>
        </p:txBody>
      </p:sp>
      <p:sp>
        <p:nvSpPr>
          <p:cNvPr id="144" name="Google Shape;144;p17"/>
          <p:cNvSpPr/>
          <p:nvPr/>
        </p:nvSpPr>
        <p:spPr>
          <a:xfrm>
            <a:off x="3373025" y="5988075"/>
            <a:ext cx="1812672" cy="459810"/>
          </a:xfrm>
          <a:prstGeom prst="flowChartTerminator">
            <a:avLst/>
          </a:prstGeom>
          <a:solidFill>
            <a:srgbClr val="FFFFFF"/>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Generating ideas</a:t>
            </a:r>
            <a:endParaRPr b="0" i="0" sz="1400" u="none" cap="none" strike="noStrike">
              <a:solidFill>
                <a:schemeClr val="dk1"/>
              </a:solidFill>
              <a:latin typeface="Arial"/>
              <a:ea typeface="Arial"/>
              <a:cs typeface="Arial"/>
              <a:sym typeface="Arial"/>
            </a:endParaRPr>
          </a:p>
        </p:txBody>
      </p:sp>
      <p:cxnSp>
        <p:nvCxnSpPr>
          <p:cNvPr id="145" name="Google Shape;145;p17"/>
          <p:cNvCxnSpPr>
            <a:stCxn id="139" idx="2"/>
            <a:endCxn id="144" idx="0"/>
          </p:cNvCxnSpPr>
          <p:nvPr/>
        </p:nvCxnSpPr>
        <p:spPr>
          <a:xfrm flipH="1" rot="-5400000">
            <a:off x="2906411" y="4615085"/>
            <a:ext cx="428700" cy="2317500"/>
          </a:xfrm>
          <a:prstGeom prst="bentConnector3">
            <a:avLst>
              <a:gd fmla="val 49987" name="adj1"/>
            </a:avLst>
          </a:prstGeom>
          <a:noFill/>
          <a:ln cap="flat" cmpd="sng" w="9525">
            <a:solidFill>
              <a:schemeClr val="dk2"/>
            </a:solidFill>
            <a:prstDash val="solid"/>
            <a:round/>
            <a:headEnd len="sm" w="sm" type="none"/>
            <a:tailEnd len="sm" w="sm" type="none"/>
          </a:ln>
        </p:spPr>
      </p:cxnSp>
      <p:cxnSp>
        <p:nvCxnSpPr>
          <p:cNvPr id="146" name="Google Shape;146;p17"/>
          <p:cNvCxnSpPr>
            <a:stCxn id="141" idx="2"/>
            <a:endCxn id="143" idx="0"/>
          </p:cNvCxnSpPr>
          <p:nvPr/>
        </p:nvCxnSpPr>
        <p:spPr>
          <a:xfrm rot="5400000">
            <a:off x="7401686" y="4528235"/>
            <a:ext cx="428700" cy="2491200"/>
          </a:xfrm>
          <a:prstGeom prst="bentConnector3">
            <a:avLst>
              <a:gd fmla="val 49986" name="adj1"/>
            </a:avLst>
          </a:prstGeom>
          <a:noFill/>
          <a:ln cap="flat" cmpd="sng" w="9525">
            <a:solidFill>
              <a:schemeClr val="dk2"/>
            </a:solidFill>
            <a:prstDash val="solid"/>
            <a:round/>
            <a:headEnd len="sm" w="sm" type="none"/>
            <a:tailEnd len="sm" w="sm" type="none"/>
          </a:ln>
        </p:spPr>
      </p:cxnSp>
      <p:cxnSp>
        <p:nvCxnSpPr>
          <p:cNvPr id="147" name="Google Shape;147;p17"/>
          <p:cNvCxnSpPr>
            <a:stCxn id="143" idx="1"/>
            <a:endCxn id="144" idx="3"/>
          </p:cNvCxnSpPr>
          <p:nvPr/>
        </p:nvCxnSpPr>
        <p:spPr>
          <a:xfrm rot="10800000">
            <a:off x="5185775" y="6217968"/>
            <a:ext cx="278400" cy="0"/>
          </a:xfrm>
          <a:prstGeom prst="straightConnector1">
            <a:avLst/>
          </a:prstGeom>
          <a:noFill/>
          <a:ln cap="flat" cmpd="sng" w="9525">
            <a:solidFill>
              <a:schemeClr val="dk2"/>
            </a:solidFill>
            <a:prstDash val="solid"/>
            <a:round/>
            <a:headEnd len="sm" w="sm" type="none"/>
            <a:tailEnd len="sm" w="sm" type="none"/>
          </a:ln>
        </p:spPr>
      </p:cxnSp>
      <p:cxnSp>
        <p:nvCxnSpPr>
          <p:cNvPr id="148" name="Google Shape;148;p17"/>
          <p:cNvCxnSpPr>
            <a:stCxn id="140" idx="2"/>
            <a:endCxn id="144" idx="0"/>
          </p:cNvCxnSpPr>
          <p:nvPr/>
        </p:nvCxnSpPr>
        <p:spPr>
          <a:xfrm rot="5400000">
            <a:off x="4631211" y="5207585"/>
            <a:ext cx="428700" cy="1132500"/>
          </a:xfrm>
          <a:prstGeom prst="bentConnector3">
            <a:avLst>
              <a:gd fmla="val 49987" name="adj1"/>
            </a:avLst>
          </a:prstGeom>
          <a:noFill/>
          <a:ln cap="flat" cmpd="sng" w="9525">
            <a:solidFill>
              <a:schemeClr val="dk2"/>
            </a:solidFill>
            <a:prstDash val="solid"/>
            <a:round/>
            <a:headEnd len="sm" w="sm" type="none"/>
            <a:tailEnd len="sm" w="sm" type="none"/>
          </a:ln>
        </p:spPr>
      </p:cxnSp>
      <p:cxnSp>
        <p:nvCxnSpPr>
          <p:cNvPr id="149" name="Google Shape;149;p17"/>
          <p:cNvCxnSpPr>
            <a:stCxn id="140" idx="2"/>
            <a:endCxn id="143" idx="0"/>
          </p:cNvCxnSpPr>
          <p:nvPr/>
        </p:nvCxnSpPr>
        <p:spPr>
          <a:xfrm flipH="1" rot="-5400000">
            <a:off x="5676861" y="5294435"/>
            <a:ext cx="428700" cy="958800"/>
          </a:xfrm>
          <a:prstGeom prst="bentConnector3">
            <a:avLst>
              <a:gd fmla="val 49986" name="adj1"/>
            </a:avLst>
          </a:prstGeom>
          <a:noFill/>
          <a:ln cap="flat" cmpd="sng" w="9525">
            <a:solidFill>
              <a:schemeClr val="dk2"/>
            </a:solidFill>
            <a:prstDash val="solid"/>
            <a:round/>
            <a:headEnd len="sm" w="sm" type="none"/>
            <a:tailEnd len="sm" w="sm" type="none"/>
          </a:ln>
        </p:spPr>
      </p:cxnSp>
      <p:cxnSp>
        <p:nvCxnSpPr>
          <p:cNvPr id="150" name="Google Shape;150;p17"/>
          <p:cNvCxnSpPr>
            <a:stCxn id="132" idx="3"/>
            <a:endCxn id="134" idx="1"/>
          </p:cNvCxnSpPr>
          <p:nvPr/>
        </p:nvCxnSpPr>
        <p:spPr>
          <a:xfrm>
            <a:off x="3474000" y="4098400"/>
            <a:ext cx="441300" cy="0"/>
          </a:xfrm>
          <a:prstGeom prst="straightConnector1">
            <a:avLst/>
          </a:prstGeom>
          <a:noFill/>
          <a:ln cap="flat" cmpd="sng" w="9525">
            <a:solidFill>
              <a:schemeClr val="dk2"/>
            </a:solidFill>
            <a:prstDash val="solid"/>
            <a:round/>
            <a:headEnd len="sm" w="sm" type="none"/>
            <a:tailEnd len="sm" w="sm" type="none"/>
          </a:ln>
        </p:spPr>
      </p:cxnSp>
      <p:cxnSp>
        <p:nvCxnSpPr>
          <p:cNvPr id="151" name="Google Shape;151;p17"/>
          <p:cNvCxnSpPr>
            <a:stCxn id="134" idx="3"/>
            <a:endCxn id="136" idx="1"/>
          </p:cNvCxnSpPr>
          <p:nvPr/>
        </p:nvCxnSpPr>
        <p:spPr>
          <a:xfrm>
            <a:off x="6908375" y="4098400"/>
            <a:ext cx="441300" cy="0"/>
          </a:xfrm>
          <a:prstGeom prst="straightConnector1">
            <a:avLst/>
          </a:prstGeom>
          <a:noFill/>
          <a:ln cap="flat" cmpd="sng" w="9525">
            <a:solidFill>
              <a:schemeClr val="dk2"/>
            </a:solidFill>
            <a:prstDash val="solid"/>
            <a:round/>
            <a:headEnd len="sm" w="sm" type="none"/>
            <a:tailEnd len="sm" w="sm" type="none"/>
          </a:ln>
        </p:spPr>
      </p:cxnSp>
      <p:sp>
        <p:nvSpPr>
          <p:cNvPr id="152" name="Google Shape;152;p17"/>
          <p:cNvSpPr txBox="1"/>
          <p:nvPr/>
        </p:nvSpPr>
        <p:spPr>
          <a:xfrm>
            <a:off x="458850" y="906675"/>
            <a:ext cx="98619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300">
                <a:solidFill>
                  <a:schemeClr val="dk1"/>
                </a:solidFill>
                <a:latin typeface="Lato"/>
                <a:ea typeface="Lato"/>
                <a:cs typeface="Lato"/>
                <a:sym typeface="Lato"/>
              </a:rPr>
              <a:t>The </a:t>
            </a:r>
            <a:r>
              <a:rPr lang="en-GB" sz="1300" u="sng">
                <a:solidFill>
                  <a:schemeClr val="dk1"/>
                </a:solidFill>
                <a:latin typeface="Lato"/>
                <a:ea typeface="Lato"/>
                <a:cs typeface="Lato"/>
                <a:sym typeface="Lato"/>
                <a:hlinkClick r:id="rId3">
                  <a:extLst>
                    <a:ext uri="{A12FA001-AC4F-418D-AE19-62706E023703}">
                      <ahyp:hlinkClr val="tx"/>
                    </a:ext>
                  </a:extLst>
                </a:hlinkClick>
              </a:rPr>
              <a:t>Ofsted research review series: Art and design,</a:t>
            </a:r>
            <a:r>
              <a:rPr lang="en-GB" sz="1300">
                <a:solidFill>
                  <a:schemeClr val="dk1"/>
                </a:solidFill>
                <a:latin typeface="Lato"/>
                <a:ea typeface="Lato"/>
                <a:cs typeface="Lato"/>
                <a:sym typeface="Lato"/>
              </a:rPr>
              <a:t> states that ‘pupils make progress in the art curriculum when they build practical, theoretical and disciplinary knowledge and learn the connections between them.’ This page aims to show how the Kapow curriculum and our strands achieve this.</a:t>
            </a:r>
            <a:endParaRPr sz="1300">
              <a:solidFill>
                <a:schemeClr val="dk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8"/>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158" name="Google Shape;158;p18"/>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Making skills (including formal elements)</a:t>
            </a:r>
            <a:endParaRPr>
              <a:solidFill>
                <a:schemeClr val="dk1"/>
              </a:solidFill>
            </a:endParaRPr>
          </a:p>
        </p:txBody>
      </p:sp>
      <p:graphicFrame>
        <p:nvGraphicFramePr>
          <p:cNvPr id="159" name="Google Shape;159;p18"/>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207650"/>
                <a:gridCol w="2981275"/>
                <a:gridCol w="2991350"/>
                <a:gridCol w="2971200"/>
              </a:tblGrid>
              <a:tr h="348550">
                <a:tc rowSpan="2">
                  <a:txBody>
                    <a:bodyPr/>
                    <a:lstStyle/>
                    <a:p>
                      <a:pPr indent="0" lvl="0" marL="0" marR="0" rtl="0" algn="ctr">
                        <a:lnSpc>
                          <a:spcPct val="100000"/>
                        </a:lnSpc>
                        <a:spcBef>
                          <a:spcPts val="0"/>
                        </a:spcBef>
                        <a:spcAft>
                          <a:spcPts val="0"/>
                        </a:spcAft>
                        <a:buClr>
                          <a:srgbClr val="000000"/>
                        </a:buClr>
                        <a:buSzPts val="1500"/>
                        <a:buFont typeface="Arial"/>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ctr">
                        <a:spcBef>
                          <a:spcPts val="0"/>
                        </a:spcBef>
                        <a:spcAft>
                          <a:spcPts val="0"/>
                        </a:spcAft>
                        <a:buNone/>
                      </a:pPr>
                      <a:r>
                        <a:rPr b="1" lang="en-GB" sz="1600">
                          <a:solidFill>
                            <a:schemeClr val="dk1"/>
                          </a:solidFill>
                          <a:latin typeface="Lato"/>
                          <a:ea typeface="Lato"/>
                          <a:cs typeface="Lato"/>
                          <a:sym typeface="Lato"/>
                        </a:rPr>
                        <a:t>Drawing</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458825">
                <a:tc vMerge="1"/>
                <a:tc>
                  <a:txBody>
                    <a:bodyPr/>
                    <a:lstStyle/>
                    <a:p>
                      <a:pPr indent="0" lvl="0" marL="0" rtl="0" algn="ctr">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EYFS: Reception</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1</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2</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29825">
                <a:tc>
                  <a:txBody>
                    <a:bodyPr/>
                    <a:lstStyle/>
                    <a:p>
                      <a:pPr indent="0" lvl="0" marL="0" marR="0" rtl="0" algn="ctr">
                        <a:lnSpc>
                          <a:spcPct val="100000"/>
                        </a:lnSpc>
                        <a:spcBef>
                          <a:spcPts val="0"/>
                        </a:spcBef>
                        <a:spcAft>
                          <a:spcPts val="0"/>
                        </a:spcAft>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None/>
                      </a:pPr>
                      <a:r>
                        <a:rPr b="1" lang="en-GB" sz="1200">
                          <a:solidFill>
                            <a:schemeClr val="dk1"/>
                          </a:solidFill>
                          <a:latin typeface="Lato"/>
                          <a:ea typeface="Lato"/>
                          <a:cs typeface="Lato"/>
                          <a:sym typeface="Lato"/>
                        </a:rPr>
                        <a:t>Pupils know</a:t>
                      </a:r>
                      <a:endParaRPr b="1" sz="12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2880600">
                <a:tc>
                  <a:txBody>
                    <a:bodyPr/>
                    <a:lstStyle/>
                    <a:p>
                      <a:pPr indent="0" lvl="0" marL="0" rtl="0" algn="ctr">
                        <a:spcBef>
                          <a:spcPts val="0"/>
                        </a:spcBef>
                        <a:spcAft>
                          <a:spcPts val="0"/>
                        </a:spcAft>
                        <a:buNone/>
                      </a:pPr>
                      <a:r>
                        <a:rPr b="1" lang="en-GB">
                          <a:solidFill>
                            <a:schemeClr val="dk1"/>
                          </a:solidFill>
                          <a:latin typeface="Lato"/>
                          <a:ea typeface="Lato"/>
                          <a:cs typeface="Lato"/>
                          <a:sym typeface="Lato"/>
                        </a:rPr>
                        <a:t>Methods, techniques, media and materials</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Explore mark making using a range of drawing materials.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Investigate marks and patterns when drawing.</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Identify  similarities and difference between drawing tools.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Investigate how to make large and small movements with control when drawing.</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Practise looking carefully when drawing.</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Combine materials when drawing.</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That </a:t>
                      </a:r>
                      <a:r>
                        <a:rPr lang="en-GB" sz="900">
                          <a:solidFill>
                            <a:schemeClr val="dk1"/>
                          </a:solidFill>
                          <a:latin typeface="Lato"/>
                          <a:ea typeface="Lato"/>
                          <a:cs typeface="Lato"/>
                          <a:sym typeface="Lato"/>
                        </a:rPr>
                        <a:t>a continuous line drawing is a drawing with one unbroken line.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Properties of drawing materials eg; which ones smudge, which ones can be erased, which ones blend.</a:t>
                      </a:r>
                      <a:endParaRPr sz="900">
                        <a:solidFill>
                          <a:schemeClr val="dk1"/>
                        </a:solidFill>
                        <a:latin typeface="Lato"/>
                        <a:ea typeface="Lato"/>
                        <a:cs typeface="Lato"/>
                        <a:sym typeface="Lato"/>
                      </a:endParaRPr>
                    </a:p>
                    <a:p>
                      <a:pPr indent="0" lvl="0" marL="0" rtl="0" algn="l">
                        <a:spcBef>
                          <a:spcPts val="0"/>
                        </a:spcBef>
                        <a:spcAft>
                          <a:spcPts val="0"/>
                        </a:spcAft>
                        <a:buNone/>
                      </a:pPr>
                      <a:r>
                        <a:t/>
                      </a:r>
                      <a:endParaRPr sz="900">
                        <a:solidFill>
                          <a:schemeClr val="dk1"/>
                        </a:solidFill>
                        <a:latin typeface="Lato"/>
                        <a:ea typeface="Lato"/>
                        <a:cs typeface="Lato"/>
                        <a:sym typeface="Lato"/>
                      </a:endParaRPr>
                    </a:p>
                    <a:p>
                      <a:pPr indent="0" lvl="0" marL="0" rtl="0" algn="l">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H</a:t>
                      </a:r>
                      <a:r>
                        <a:rPr lang="en-GB" sz="900" u="none" cap="none" strike="noStrike">
                          <a:solidFill>
                            <a:schemeClr val="dk1"/>
                          </a:solidFill>
                          <a:latin typeface="Lato"/>
                          <a:ea typeface="Lato"/>
                          <a:cs typeface="Lato"/>
                          <a:sym typeface="Lato"/>
                        </a:rPr>
                        <a:t>old and use drawing tools in different ways to create different lines and marks.</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reate marks by responding to different stimul</a:t>
                      </a:r>
                      <a:r>
                        <a:rPr lang="en-GB" sz="900">
                          <a:solidFill>
                            <a:schemeClr val="dk1"/>
                          </a:solidFill>
                          <a:latin typeface="Lato"/>
                          <a:ea typeface="Lato"/>
                          <a:cs typeface="Lato"/>
                          <a:sym typeface="Lato"/>
                        </a:rPr>
                        <a:t>us such as </a:t>
                      </a:r>
                      <a:r>
                        <a:rPr lang="en-GB" sz="900" u="none" cap="none" strike="noStrike">
                          <a:solidFill>
                            <a:schemeClr val="dk1"/>
                          </a:solidFill>
                          <a:latin typeface="Lato"/>
                          <a:ea typeface="Lato"/>
                          <a:cs typeface="Lato"/>
                          <a:sym typeface="Lato"/>
                        </a:rPr>
                        <a:t>music.</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O</a:t>
                      </a:r>
                      <a:r>
                        <a:rPr lang="en-GB" sz="900" u="none" cap="none" strike="noStrike">
                          <a:solidFill>
                            <a:schemeClr val="dk1"/>
                          </a:solidFill>
                          <a:latin typeface="Lato"/>
                          <a:ea typeface="Lato"/>
                          <a:cs typeface="Lato"/>
                          <a:sym typeface="Lato"/>
                        </a:rPr>
                        <a:t>verlap shapes to create new ones.</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mark making to replicate texture.</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Look </a:t>
                      </a:r>
                      <a:r>
                        <a:rPr lang="en-GB" sz="900">
                          <a:solidFill>
                            <a:schemeClr val="dk1"/>
                          </a:solidFill>
                          <a:latin typeface="Lato"/>
                          <a:ea typeface="Lato"/>
                          <a:cs typeface="Lato"/>
                          <a:sym typeface="Lato"/>
                        </a:rPr>
                        <a:t>carefully</a:t>
                      </a:r>
                      <a:r>
                        <a:rPr lang="en-GB" sz="900">
                          <a:solidFill>
                            <a:schemeClr val="dk1"/>
                          </a:solidFill>
                          <a:latin typeface="Lato"/>
                          <a:ea typeface="Lato"/>
                          <a:cs typeface="Lato"/>
                          <a:sym typeface="Lato"/>
                        </a:rPr>
                        <a:t> to make an </a:t>
                      </a:r>
                      <a:r>
                        <a:rPr lang="en-GB" sz="900" u="none" cap="none" strike="noStrike">
                          <a:solidFill>
                            <a:schemeClr val="dk1"/>
                          </a:solidFill>
                          <a:latin typeface="Lato"/>
                          <a:ea typeface="Lato"/>
                          <a:cs typeface="Lato"/>
                          <a:sym typeface="Lato"/>
                        </a:rPr>
                        <a:t>observational drawing</a:t>
                      </a:r>
                      <a:r>
                        <a:rPr lang="en-GB" sz="900">
                          <a:solidFill>
                            <a:schemeClr val="dk1"/>
                          </a:solidFill>
                          <a:latin typeface="Lato"/>
                          <a:ea typeface="Lato"/>
                          <a:cs typeface="Lato"/>
                          <a:sym typeface="Lato"/>
                        </a:rPr>
                        <a:t>.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Complete</a:t>
                      </a:r>
                      <a:r>
                        <a:rPr lang="en-GB" sz="900">
                          <a:solidFill>
                            <a:schemeClr val="dk1"/>
                          </a:solidFill>
                          <a:latin typeface="Lato"/>
                          <a:ea typeface="Lato"/>
                          <a:cs typeface="Lato"/>
                          <a:sym typeface="Lato"/>
                        </a:rPr>
                        <a:t> a continuous line drawing.</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How different marks can be used to represent words and sounds.</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That a combination of materials can achieve the desired effect.</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50">
                          <a:solidFill>
                            <a:schemeClr val="dk1"/>
                          </a:solidFill>
                          <a:latin typeface="Lato"/>
                          <a:ea typeface="Lato"/>
                          <a:cs typeface="Lato"/>
                          <a:sym typeface="Lato"/>
                        </a:rPr>
                        <a:t>That charcoal is made from burning wood.</a:t>
                      </a:r>
                      <a:endParaRPr sz="95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different materials and marks to replicate texture.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anipulat</a:t>
                      </a:r>
                      <a:r>
                        <a:rPr lang="en-GB" sz="900">
                          <a:solidFill>
                            <a:schemeClr val="dk1"/>
                          </a:solidFill>
                          <a:latin typeface="Lato"/>
                          <a:ea typeface="Lato"/>
                          <a:cs typeface="Lato"/>
                          <a:sym typeface="Lato"/>
                        </a:rPr>
                        <a:t>e </a:t>
                      </a:r>
                      <a:r>
                        <a:rPr lang="en-GB" sz="900" u="none" cap="none" strike="noStrike">
                          <a:solidFill>
                            <a:schemeClr val="dk1"/>
                          </a:solidFill>
                          <a:latin typeface="Lato"/>
                          <a:ea typeface="Lato"/>
                          <a:cs typeface="Lato"/>
                          <a:sym typeface="Lato"/>
                        </a:rPr>
                        <a:t>materials</a:t>
                      </a:r>
                      <a:r>
                        <a:rPr lang="en-GB" sz="900">
                          <a:solidFill>
                            <a:schemeClr val="dk1"/>
                          </a:solidFill>
                          <a:latin typeface="Lato"/>
                          <a:ea typeface="Lato"/>
                          <a:cs typeface="Lato"/>
                          <a:sym typeface="Lato"/>
                        </a:rPr>
                        <a:t> and </a:t>
                      </a:r>
                      <a:r>
                        <a:rPr lang="en-GB" sz="900" u="none" cap="none" strike="noStrike">
                          <a:solidFill>
                            <a:schemeClr val="dk1"/>
                          </a:solidFill>
                          <a:latin typeface="Lato"/>
                          <a:ea typeface="Lato"/>
                          <a:cs typeface="Lato"/>
                          <a:sym typeface="Lato"/>
                        </a:rPr>
                        <a:t>surfaces to create textures. </a:t>
                      </a:r>
                      <a:r>
                        <a:rPr lang="en-GB" sz="900">
                          <a:solidFill>
                            <a:schemeClr val="dk1"/>
                          </a:solidFill>
                          <a:latin typeface="Lato"/>
                          <a:ea typeface="Lato"/>
                          <a:cs typeface="Lato"/>
                          <a:sym typeface="Lato"/>
                        </a:rPr>
                        <a:t>E</a:t>
                      </a:r>
                      <a:r>
                        <a:rPr lang="en-GB" sz="900" u="none" cap="none" strike="noStrike">
                          <a:solidFill>
                            <a:schemeClr val="dk1"/>
                          </a:solidFill>
                          <a:latin typeface="Lato"/>
                          <a:ea typeface="Lato"/>
                          <a:cs typeface="Lato"/>
                          <a:sym typeface="Lato"/>
                        </a:rPr>
                        <a:t>g scratching </a:t>
                      </a:r>
                      <a:r>
                        <a:rPr lang="en-GB" sz="900">
                          <a:solidFill>
                            <a:schemeClr val="dk1"/>
                          </a:solidFill>
                          <a:latin typeface="Lato"/>
                          <a:ea typeface="Lato"/>
                          <a:cs typeface="Lato"/>
                          <a:sym typeface="Lato"/>
                        </a:rPr>
                        <a:t>with tools or</a:t>
                      </a:r>
                      <a:r>
                        <a:rPr lang="en-GB" sz="900" u="none" cap="none" strike="noStrike">
                          <a:solidFill>
                            <a:schemeClr val="dk1"/>
                          </a:solidFill>
                          <a:latin typeface="Lato"/>
                          <a:ea typeface="Lato"/>
                          <a:cs typeface="Lato"/>
                          <a:sym typeface="Lato"/>
                        </a:rPr>
                        <a:t> blending with fingers.</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marks and lines </a:t>
                      </a:r>
                      <a:r>
                        <a:rPr lang="en-GB" sz="900">
                          <a:solidFill>
                            <a:schemeClr val="dk1"/>
                          </a:solidFill>
                          <a:latin typeface="Lato"/>
                          <a:ea typeface="Lato"/>
                          <a:cs typeface="Lato"/>
                          <a:sym typeface="Lato"/>
                        </a:rPr>
                        <a:t>to show </a:t>
                      </a:r>
                      <a:r>
                        <a:rPr lang="en-GB" sz="900" u="none" cap="none" strike="noStrike">
                          <a:solidFill>
                            <a:schemeClr val="dk1"/>
                          </a:solidFill>
                          <a:latin typeface="Lato"/>
                          <a:ea typeface="Lato"/>
                          <a:cs typeface="Lato"/>
                          <a:sym typeface="Lato"/>
                        </a:rPr>
                        <a:t>expression on faces.</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a concertina book.</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drawing to tell a story.</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charcoal to avoid snapping and to achieve different types of lines.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drawing pens.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352150">
                <a:tc>
                  <a:txBody>
                    <a:bodyPr/>
                    <a:lstStyle/>
                    <a:p>
                      <a:pPr indent="0" lvl="0" marL="0" rtl="0" algn="ctr">
                        <a:spcBef>
                          <a:spcPts val="0"/>
                        </a:spcBef>
                        <a:spcAft>
                          <a:spcPts val="0"/>
                        </a:spcAft>
                        <a:buNone/>
                      </a:pPr>
                      <a:r>
                        <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None/>
                      </a:pPr>
                      <a:r>
                        <a:rPr b="1" lang="en-GB" sz="1200">
                          <a:solidFill>
                            <a:schemeClr val="dk1"/>
                          </a:solidFill>
                          <a:latin typeface="Lato"/>
                          <a:ea typeface="Lato"/>
                          <a:cs typeface="Lato"/>
                          <a:sym typeface="Lato"/>
                        </a:rPr>
                        <a:t>So that they can: </a:t>
                      </a:r>
                      <a:endParaRPr b="1" sz="1200">
                        <a:solidFill>
                          <a:schemeClr val="dk1"/>
                        </a:solidFill>
                        <a:latin typeface="Lato"/>
                        <a:ea typeface="Lato"/>
                        <a:cs typeface="Lato"/>
                        <a:sym typeface="Lato"/>
                      </a:endParaRPr>
                    </a:p>
                    <a:p>
                      <a:pPr indent="0" lvl="0" marL="0" rtl="0" algn="r">
                        <a:spcBef>
                          <a:spcPts val="0"/>
                        </a:spcBef>
                        <a:spcAft>
                          <a:spcPts val="0"/>
                        </a:spcAft>
                        <a:buNone/>
                      </a:pP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sz="80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1226800">
                <a:tc>
                  <a:txBody>
                    <a:bodyPr/>
                    <a:lstStyle/>
                    <a:p>
                      <a:pPr indent="0" lvl="0" marL="0" rtl="0" algn="ctr">
                        <a:spcBef>
                          <a:spcPts val="0"/>
                        </a:spcBef>
                        <a:spcAft>
                          <a:spcPts val="0"/>
                        </a:spcAft>
                        <a:buNone/>
                      </a:pPr>
                      <a:r>
                        <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Use a range of drawing materials, art application techniques, mixed-media scraps and modelling materials to create child-led art with no set outcome.</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Begin to develop observational skills (for example, by using mirrors to include the main features of faces)</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Develop some control when using a wide range of tools to draw, paint and create crafts and sculptures.</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Make choices about which materials to use to create an effect.</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Develop observational skills to look closely and reflect surface texture.</a:t>
                      </a:r>
                      <a:endParaRPr sz="8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Further demonstrate increased control with a greater range of media.</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Make choices about which materials and techniques to use to create an effect.</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Develop observational skills to look closely and aim to reflect some of the formal elements of art (colour, pattern, texture, line, shape, form and space) in their work.</a:t>
                      </a:r>
                      <a:endParaRPr sz="850">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160" name="Google Shape;160;p18"/>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9"/>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a:t>
            </a:r>
            <a:endParaRPr/>
          </a:p>
        </p:txBody>
      </p:sp>
      <p:sp>
        <p:nvSpPr>
          <p:cNvPr id="166" name="Google Shape;166;p19"/>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Making skills (including formal elements)</a:t>
            </a:r>
            <a:endParaRPr>
              <a:solidFill>
                <a:schemeClr val="dk1"/>
              </a:solidFill>
            </a:endParaRPr>
          </a:p>
        </p:txBody>
      </p:sp>
      <p:graphicFrame>
        <p:nvGraphicFramePr>
          <p:cNvPr id="167" name="Google Shape;167;p19"/>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163825"/>
                <a:gridCol w="2260625"/>
                <a:gridCol w="2645950"/>
                <a:gridCol w="2132200"/>
                <a:gridCol w="2003725"/>
              </a:tblGrid>
              <a:tr h="379775">
                <a:tc rowSpan="2">
                  <a:txBody>
                    <a:bodyPr/>
                    <a:lstStyle/>
                    <a:p>
                      <a:pPr indent="0" lvl="0" marL="0" marR="0" rtl="0" algn="ctr">
                        <a:lnSpc>
                          <a:spcPct val="100000"/>
                        </a:lnSpc>
                        <a:spcBef>
                          <a:spcPts val="0"/>
                        </a:spcBef>
                        <a:spcAft>
                          <a:spcPts val="0"/>
                        </a:spcAft>
                        <a:buClr>
                          <a:srgbClr val="000000"/>
                        </a:buClr>
                        <a:buSzPts val="1500"/>
                        <a:buFont typeface="Arial"/>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ctr">
                        <a:spcBef>
                          <a:spcPts val="0"/>
                        </a:spcBef>
                        <a:spcAft>
                          <a:spcPts val="0"/>
                        </a:spcAft>
                        <a:buNone/>
                      </a:pPr>
                      <a:r>
                        <a:rPr b="1" lang="en-GB" sz="1600">
                          <a:solidFill>
                            <a:schemeClr val="dk1"/>
                          </a:solidFill>
                          <a:latin typeface="Lato"/>
                          <a:ea typeface="Lato"/>
                          <a:cs typeface="Lato"/>
                          <a:sym typeface="Lato"/>
                        </a:rPr>
                        <a:t>Drawing</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461525">
                <a:tc vMerge="1"/>
                <a:tc>
                  <a:txBody>
                    <a:bodyPr/>
                    <a:lstStyle/>
                    <a:p>
                      <a:pPr indent="0" lvl="0" marL="0" marR="0" rtl="0" algn="ctr">
                        <a:lnSpc>
                          <a:spcPct val="100000"/>
                        </a:lnSpc>
                        <a:spcBef>
                          <a:spcPts val="0"/>
                        </a:spcBef>
                        <a:spcAft>
                          <a:spcPts val="0"/>
                        </a:spcAft>
                        <a:buNone/>
                      </a:pPr>
                      <a:r>
                        <a:rPr b="1" lang="en-GB">
                          <a:solidFill>
                            <a:schemeClr val="dk1"/>
                          </a:solidFill>
                          <a:latin typeface="Lato"/>
                          <a:ea typeface="Lato"/>
                          <a:cs typeface="Lato"/>
                          <a:sym typeface="Lato"/>
                        </a:rPr>
                        <a:t>Year 3 </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4</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5</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6</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298600">
                <a:tc>
                  <a:txBody>
                    <a:bodyPr/>
                    <a:lstStyle/>
                    <a:p>
                      <a:pPr indent="0" lvl="0" marL="0" marR="0" rtl="0" algn="ctr">
                        <a:lnSpc>
                          <a:spcPct val="100000"/>
                        </a:lnSpc>
                        <a:spcBef>
                          <a:spcPts val="0"/>
                        </a:spcBef>
                        <a:spcAft>
                          <a:spcPts val="0"/>
                        </a:spcAft>
                        <a:buNone/>
                      </a:pPr>
                      <a:r>
                        <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a:t>
                      </a:r>
                      <a:endParaRPr b="1" sz="10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3142750">
                <a:tc>
                  <a:txBody>
                    <a:bodyPr/>
                    <a:lstStyle/>
                    <a:p>
                      <a:pPr indent="0" lvl="0" marL="0" rtl="0" algn="ctr">
                        <a:spcBef>
                          <a:spcPts val="0"/>
                        </a:spcBef>
                        <a:spcAft>
                          <a:spcPts val="0"/>
                        </a:spcAft>
                        <a:buNone/>
                      </a:pPr>
                      <a:r>
                        <a:rPr b="1" lang="en-GB">
                          <a:solidFill>
                            <a:schemeClr val="dk1"/>
                          </a:solidFill>
                          <a:latin typeface="Lato"/>
                          <a:ea typeface="Lato"/>
                          <a:cs typeface="Lato"/>
                          <a:sym typeface="Lato"/>
                        </a:rPr>
                        <a:t>Methods, techniques, media and materials</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shapes identified within in objects as a method to draw.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Create tone by shading.</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Achieve even tones when shading.</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texture rubbings.</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Create art from textured paper.</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Hold and use a pencil to shade.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Tear and shape paper.</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paper shapes to create a drawing.</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drawing tools to take a rubbing.</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careful observations to accurately draw an object.</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Create abstract compositions to draw more expressively.</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pencils of different grades to shade and add tone.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Hold a </a:t>
                      </a:r>
                      <a:r>
                        <a:rPr lang="en-GB" sz="900">
                          <a:solidFill>
                            <a:schemeClr val="dk1"/>
                          </a:solidFill>
                          <a:latin typeface="Lato"/>
                          <a:ea typeface="Lato"/>
                          <a:cs typeface="Lato"/>
                          <a:sym typeface="Lato"/>
                        </a:rPr>
                        <a:t>pencil with varying pressure to create different marks.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observation and sketch objects quickly.</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raw </a:t>
                      </a:r>
                      <a:r>
                        <a:rPr lang="en-GB" sz="900">
                          <a:solidFill>
                            <a:schemeClr val="dk1"/>
                          </a:solidFill>
                          <a:latin typeface="Lato"/>
                          <a:ea typeface="Lato"/>
                          <a:cs typeface="Lato"/>
                          <a:sym typeface="Lato"/>
                        </a:rPr>
                        <a:t>objects</a:t>
                      </a:r>
                      <a:r>
                        <a:rPr lang="en-GB" sz="900" u="none" cap="none" strike="noStrike">
                          <a:solidFill>
                            <a:schemeClr val="dk1"/>
                          </a:solidFill>
                          <a:latin typeface="Lato"/>
                          <a:ea typeface="Lato"/>
                          <a:cs typeface="Lato"/>
                          <a:sym typeface="Lato"/>
                        </a:rPr>
                        <a:t> in proportion</a:t>
                      </a:r>
                      <a:r>
                        <a:rPr lang="en-GB" sz="900">
                          <a:solidFill>
                            <a:schemeClr val="dk1"/>
                          </a:solidFill>
                          <a:latin typeface="Lato"/>
                          <a:ea typeface="Lato"/>
                          <a:cs typeface="Lato"/>
                          <a:sym typeface="Lato"/>
                        </a:rPr>
                        <a:t> to each other.</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charcoal and a rubber to draw tone.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scissors and paper as a method to </a:t>
                      </a: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raw</a:t>
                      </a:r>
                      <a:r>
                        <a:rPr lang="en-GB" sz="900">
                          <a:solidFill>
                            <a:schemeClr val="dk1"/>
                          </a:solidFill>
                          <a:latin typeface="Lato"/>
                          <a:ea typeface="Lato"/>
                          <a:cs typeface="Lato"/>
                          <a:sym typeface="Lato"/>
                        </a:rPr>
                        <a:t>’</a:t>
                      </a:r>
                      <a:r>
                        <a:rPr lang="en-GB" sz="900" u="none" cap="none" strike="noStrike">
                          <a:solidFill>
                            <a:schemeClr val="dk1"/>
                          </a:solidFill>
                          <a:latin typeface="Lato"/>
                          <a:ea typeface="Lato"/>
                          <a:cs typeface="Lato"/>
                          <a:sym typeface="Lato"/>
                        </a:rPr>
                        <a:t>.</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choices about arranging cut elements to </a:t>
                      </a:r>
                      <a:r>
                        <a:rPr lang="en-GB" sz="900">
                          <a:solidFill>
                            <a:schemeClr val="dk1"/>
                          </a:solidFill>
                          <a:latin typeface="Lato"/>
                          <a:ea typeface="Lato"/>
                          <a:cs typeface="Lato"/>
                          <a:sym typeface="Lato"/>
                        </a:rPr>
                        <a:t>create</a:t>
                      </a:r>
                      <a:r>
                        <a:rPr lang="en-GB" sz="900">
                          <a:solidFill>
                            <a:schemeClr val="dk1"/>
                          </a:solidFill>
                          <a:latin typeface="Lato"/>
                          <a:ea typeface="Lato"/>
                          <a:cs typeface="Lato"/>
                          <a:sym typeface="Lato"/>
                        </a:rPr>
                        <a:t> a composition.</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reate a wax resist background.</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different tools to scratch</a:t>
                      </a:r>
                      <a:r>
                        <a:rPr lang="en-GB" sz="900">
                          <a:solidFill>
                            <a:schemeClr val="dk1"/>
                          </a:solidFill>
                          <a:latin typeface="Lato"/>
                          <a:ea typeface="Lato"/>
                          <a:cs typeface="Lato"/>
                          <a:sym typeface="Lato"/>
                        </a:rPr>
                        <a:t> into a painted surface </a:t>
                      </a:r>
                      <a:r>
                        <a:rPr lang="en-GB" sz="900" u="none" cap="none" strike="noStrike">
                          <a:solidFill>
                            <a:schemeClr val="dk1"/>
                          </a:solidFill>
                          <a:latin typeface="Lato"/>
                          <a:ea typeface="Lato"/>
                          <a:cs typeface="Lato"/>
                          <a:sym typeface="Lato"/>
                        </a:rPr>
                        <a:t>to add contrast and pattern.</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Choose a section of a drawing to recreate as a print.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reate a monoprint.</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W</a:t>
                      </a:r>
                      <a:r>
                        <a:rPr lang="en-GB" sz="900">
                          <a:solidFill>
                            <a:schemeClr val="dk1"/>
                          </a:solidFill>
                          <a:latin typeface="Lato"/>
                          <a:ea typeface="Lato"/>
                          <a:cs typeface="Lato"/>
                          <a:sym typeface="Lato"/>
                        </a:rPr>
                        <a:t>hat print effects different materials make.</a:t>
                      </a:r>
                      <a:endParaRPr sz="900">
                        <a:solidFill>
                          <a:schemeClr val="dk1"/>
                        </a:solidFill>
                        <a:latin typeface="Lato"/>
                        <a:ea typeface="Lato"/>
                        <a:cs typeface="Lato"/>
                        <a:sym typeface="Lato"/>
                      </a:endParaRPr>
                    </a:p>
                    <a:p>
                      <a:pPr indent="0" lvl="0" marL="0" rtl="0" algn="l">
                        <a:spcBef>
                          <a:spcPts val="0"/>
                        </a:spcBef>
                        <a:spcAft>
                          <a:spcPts val="0"/>
                        </a:spcAft>
                        <a:buNone/>
                      </a:pPr>
                      <a:r>
                        <a:t/>
                      </a:r>
                      <a:endParaRPr sz="900">
                        <a:solidFill>
                          <a:schemeClr val="dk1"/>
                        </a:solidFill>
                        <a:latin typeface="Lato"/>
                        <a:ea typeface="Lato"/>
                        <a:cs typeface="Lato"/>
                        <a:sym typeface="Lato"/>
                      </a:endParaRPr>
                    </a:p>
                    <a:p>
                      <a:pPr indent="0" lvl="0" marL="0" rtl="0" algn="l">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a:t>
                      </a:r>
                      <a:r>
                        <a:rPr lang="en-GB" sz="900" u="none" cap="none" strike="noStrike">
                          <a:solidFill>
                            <a:schemeClr val="dk1"/>
                          </a:solidFill>
                          <a:latin typeface="Lato"/>
                          <a:ea typeface="Lato"/>
                          <a:cs typeface="Lato"/>
                          <a:sym typeface="Lato"/>
                        </a:rPr>
                        <a:t>nalyse an image</a:t>
                      </a:r>
                      <a:r>
                        <a:rPr lang="en-GB" sz="900">
                          <a:solidFill>
                            <a:schemeClr val="dk1"/>
                          </a:solidFill>
                          <a:latin typeface="Lato"/>
                          <a:ea typeface="Lato"/>
                          <a:cs typeface="Lato"/>
                          <a:sym typeface="Lato"/>
                        </a:rPr>
                        <a:t> that </a:t>
                      </a:r>
                      <a:r>
                        <a:rPr lang="en-GB" sz="900" u="none" cap="none" strike="noStrike">
                          <a:solidFill>
                            <a:schemeClr val="dk1"/>
                          </a:solidFill>
                          <a:latin typeface="Lato"/>
                          <a:ea typeface="Lato"/>
                          <a:cs typeface="Lato"/>
                          <a:sym typeface="Lato"/>
                        </a:rPr>
                        <a:t>considers impact, audience and purpose.</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raw </a:t>
                      </a:r>
                      <a:r>
                        <a:rPr lang="en-GB" sz="900">
                          <a:solidFill>
                            <a:schemeClr val="dk1"/>
                          </a:solidFill>
                          <a:latin typeface="Lato"/>
                          <a:ea typeface="Lato"/>
                          <a:cs typeface="Lato"/>
                          <a:sym typeface="Lato"/>
                        </a:rPr>
                        <a:t>the same</a:t>
                      </a:r>
                      <a:r>
                        <a:rPr lang="en-GB" sz="900" u="none" cap="none" strike="noStrike">
                          <a:solidFill>
                            <a:schemeClr val="dk1"/>
                          </a:solidFill>
                          <a:latin typeface="Lato"/>
                          <a:ea typeface="Lato"/>
                          <a:cs typeface="Lato"/>
                          <a:sym typeface="Lato"/>
                        </a:rPr>
                        <a:t> image in different ways</a:t>
                      </a:r>
                      <a:r>
                        <a:rPr lang="en-GB" sz="900">
                          <a:solidFill>
                            <a:schemeClr val="dk1"/>
                          </a:solidFill>
                          <a:latin typeface="Lato"/>
                          <a:ea typeface="Lato"/>
                          <a:cs typeface="Lato"/>
                          <a:sym typeface="Lato"/>
                        </a:rPr>
                        <a:t> with different materials and techniques.</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a </a:t>
                      </a: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ollagraph plate.</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a collagraph print.</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evelop drawn ideas for a print.</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ombine techniques to create a final composition.</a:t>
                      </a:r>
                      <a:endParaRPr sz="900" u="none" cap="none" strike="noStrike">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Decide </a:t>
                      </a:r>
                      <a:r>
                        <a:rPr lang="en-GB" sz="900">
                          <a:solidFill>
                            <a:schemeClr val="dk1"/>
                          </a:solidFill>
                          <a:latin typeface="Lato"/>
                          <a:ea typeface="Lato"/>
                          <a:cs typeface="Lato"/>
                          <a:sym typeface="Lato"/>
                        </a:rPr>
                        <a:t>what materials and tools to use based on experience and knowledge. </a:t>
                      </a:r>
                      <a:endParaRPr sz="900">
                        <a:solidFill>
                          <a:schemeClr val="dk1"/>
                        </a:solidFill>
                        <a:latin typeface="Lato"/>
                        <a:ea typeface="Lato"/>
                        <a:cs typeface="Lato"/>
                        <a:sym typeface="Lato"/>
                      </a:endParaRPr>
                    </a:p>
                    <a:p>
                      <a:pPr indent="0" lvl="0" marL="0" rtl="0" algn="l">
                        <a:spcBef>
                          <a:spcPts val="0"/>
                        </a:spcBef>
                        <a:spcAft>
                          <a:spcPts val="0"/>
                        </a:spcAft>
                        <a:buNone/>
                      </a:pPr>
                      <a:r>
                        <a:t/>
                      </a:r>
                      <a:endParaRPr sz="900">
                        <a:solidFill>
                          <a:schemeClr val="dk1"/>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1000"/>
                        <a:buFont typeface="Arial"/>
                        <a:buNone/>
                      </a:pPr>
                      <a:r>
                        <a:t/>
                      </a:r>
                      <a:endParaRPr sz="9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Ges</a:t>
                      </a:r>
                      <a:r>
                        <a:rPr lang="en-GB" sz="900">
                          <a:solidFill>
                            <a:schemeClr val="dk1"/>
                          </a:solidFill>
                          <a:latin typeface="Lato"/>
                          <a:ea typeface="Lato"/>
                          <a:cs typeface="Lato"/>
                          <a:sym typeface="Lato"/>
                        </a:rPr>
                        <a:t>stural and expressive ways to make marks.</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Effects different materials make.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The effects created when drawing into different surfaces</a:t>
                      </a:r>
                      <a:endParaRPr sz="900">
                        <a:solidFill>
                          <a:schemeClr val="dk1"/>
                        </a:solidFill>
                        <a:latin typeface="Lato"/>
                        <a:ea typeface="Lato"/>
                        <a:cs typeface="Lato"/>
                        <a:sym typeface="Lato"/>
                      </a:endParaRPr>
                    </a:p>
                    <a:p>
                      <a:pPr indent="0" lvl="0" marL="0" rtl="0" algn="l">
                        <a:spcBef>
                          <a:spcPts val="0"/>
                        </a:spcBef>
                        <a:spcAft>
                          <a:spcPts val="0"/>
                        </a:spcAft>
                        <a:buNone/>
                      </a:pPr>
                      <a:r>
                        <a:t/>
                      </a:r>
                      <a:endParaRPr sz="900">
                        <a:solidFill>
                          <a:schemeClr val="dk1"/>
                        </a:solidFill>
                        <a:latin typeface="Lato"/>
                        <a:ea typeface="Lato"/>
                        <a:cs typeface="Lato"/>
                        <a:sym typeface="Lato"/>
                      </a:endParaRPr>
                    </a:p>
                    <a:p>
                      <a:pPr indent="0" lvl="0" marL="0" rtl="0" algn="l">
                        <a:spcBef>
                          <a:spcPts val="0"/>
                        </a:spcBef>
                        <a:spcAft>
                          <a:spcPts val="0"/>
                        </a:spcAft>
                        <a:buNone/>
                      </a:pPr>
                      <a:r>
                        <a:rPr lang="en-GB" sz="900">
                          <a:solidFill>
                            <a:schemeClr val="dk1"/>
                          </a:solidFill>
                          <a:latin typeface="Lato"/>
                          <a:ea typeface="Lato"/>
                          <a:cs typeface="Lato"/>
                          <a:sym typeface="Lato"/>
                        </a:rPr>
                        <a:t>How to:</a:t>
                      </a:r>
                      <a:endParaRPr sz="900">
                        <a:solidFill>
                          <a:schemeClr val="dk1"/>
                        </a:solidFill>
                        <a:latin typeface="Lato"/>
                        <a:ea typeface="Lato"/>
                        <a:cs typeface="Lato"/>
                        <a:sym typeface="Lato"/>
                      </a:endParaRPr>
                    </a:p>
                    <a:p>
                      <a:pPr indent="0" lvl="0" marL="0" rtl="0" algn="l">
                        <a:spcBef>
                          <a:spcPts val="0"/>
                        </a:spcBef>
                        <a:spcAft>
                          <a:spcPts val="0"/>
                        </a:spcAft>
                        <a:buNone/>
                      </a:pPr>
                      <a:r>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symbolism as a way to create imagery.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Combine imagery into unique compositions.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Achieve the tonal technique called c</a:t>
                      </a:r>
                      <a:r>
                        <a:rPr lang="en-GB" sz="900" u="none" cap="none" strike="noStrike">
                          <a:solidFill>
                            <a:schemeClr val="dk1"/>
                          </a:solidFill>
                          <a:latin typeface="Lato"/>
                          <a:ea typeface="Lato"/>
                          <a:cs typeface="Lato"/>
                          <a:sym typeface="Lato"/>
                        </a:rPr>
                        <a:t>hiaroscuro.</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handmade tools to draw with.</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charcoal to create chiaroscuro effects.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87900">
                <a:tc rowSpan="2">
                  <a:txBody>
                    <a:bodyPr/>
                    <a:lstStyle/>
                    <a:p>
                      <a:pPr indent="0" lvl="0" marL="0" marR="0" rtl="0" algn="ctr">
                        <a:lnSpc>
                          <a:spcPct val="100000"/>
                        </a:lnSpc>
                        <a:spcBef>
                          <a:spcPts val="0"/>
                        </a:spcBef>
                        <a:spcAft>
                          <a:spcPts val="0"/>
                        </a:spcAft>
                        <a:buNone/>
                      </a:pPr>
                      <a:r>
                        <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a:t>
                      </a: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1307650">
                <a:tc vMerge="1"/>
                <a:tc>
                  <a:txBody>
                    <a:bodyPr/>
                    <a:lstStyle/>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Confidently use of a range of materials and tools, selecting and using these appropriately with more independence.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Use hands and tools confidently to cut, shape and join materials for a purpose.</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Develop direct observation, for example by using tonal shading and starting to apply an understanding of shape to communicate form and proportion.</a:t>
                      </a:r>
                      <a:endParaRPr b="1"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Demonstrate greater skill and control when drawing and painting to depict forms, such as showing an awareness of proportion and being able to create 3D effects.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Use growing knowledge of different materials, combining media for effect.</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Apply observational skills, showing a greater awareness of composition and demonstrating the beginnings of an individual style.</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Work with a range of media with control in different ways to achieve different effects, including experimenting with the techniques used by other artists.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Combine a wider range of media, eg photography and digital art effects.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Create in a more sustained way, revisiting artwork over time and applying their understanding of tone, texture, line, colour and form.</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Create expressively in their own personal style and in response to their choice of stimulus, showing the ability to develop artwork independently.</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Combine materials and techniques appropriately to fit with ideas.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Work in a sustained way over several sessions to complete a piece</a:t>
                      </a:r>
                      <a:r>
                        <a:rPr lang="en-GB" sz="850">
                          <a:solidFill>
                            <a:schemeClr val="dk1"/>
                          </a:solidFill>
                          <a:latin typeface="Lato"/>
                          <a:ea typeface="Lato"/>
                          <a:cs typeface="Lato"/>
                          <a:sym typeface="Lato"/>
                        </a:rPr>
                        <a:t>.</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168" name="Google Shape;168;p19"/>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solidFill>
                  <a:schemeClr val="dk1"/>
                </a:solidFill>
              </a:rPr>
              <a:t>‹#›</a:t>
            </a:fld>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0"/>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174" name="Google Shape;174;p20"/>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Making skills (including formal elements)</a:t>
            </a:r>
            <a:endParaRPr>
              <a:solidFill>
                <a:schemeClr val="dk1"/>
              </a:solidFill>
            </a:endParaRPr>
          </a:p>
        </p:txBody>
      </p:sp>
      <p:graphicFrame>
        <p:nvGraphicFramePr>
          <p:cNvPr id="175" name="Google Shape;175;p20"/>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165175"/>
                <a:gridCol w="2936025"/>
                <a:gridCol w="2936025"/>
                <a:gridCol w="2936025"/>
              </a:tblGrid>
              <a:tr h="375350">
                <a:tc rowSpan="2">
                  <a:txBody>
                    <a:bodyPr/>
                    <a:lstStyle/>
                    <a:p>
                      <a:pPr indent="0" lvl="0" marL="0" marR="0" rtl="0" algn="ctr">
                        <a:lnSpc>
                          <a:spcPct val="100000"/>
                        </a:lnSpc>
                        <a:spcBef>
                          <a:spcPts val="0"/>
                        </a:spcBef>
                        <a:spcAft>
                          <a:spcPts val="0"/>
                        </a:spcAft>
                        <a:buClr>
                          <a:srgbClr val="000000"/>
                        </a:buClr>
                        <a:buSzPts val="1500"/>
                        <a:buFont typeface="Arial"/>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ctr">
                        <a:spcBef>
                          <a:spcPts val="0"/>
                        </a:spcBef>
                        <a:spcAft>
                          <a:spcPts val="0"/>
                        </a:spcAft>
                        <a:buNone/>
                      </a:pPr>
                      <a:r>
                        <a:rPr b="1" lang="en-GB" sz="1600">
                          <a:solidFill>
                            <a:schemeClr val="dk1"/>
                          </a:solidFill>
                          <a:latin typeface="Lato"/>
                          <a:ea typeface="Lato"/>
                          <a:cs typeface="Lato"/>
                          <a:sym typeface="Lato"/>
                        </a:rPr>
                        <a:t>Painting and mixed media</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482100">
                <a:tc vMerge="1"/>
                <a:tc>
                  <a:txBody>
                    <a:bodyPr/>
                    <a:lstStyle/>
                    <a:p>
                      <a:pPr indent="0" lvl="0" marL="0" rtl="0" algn="ctr">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EYFS: Reception</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1</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2</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82100">
                <a:tc>
                  <a:txBody>
                    <a:bodyPr/>
                    <a:lstStyle/>
                    <a:p>
                      <a:pPr indent="0" lvl="0" marL="0" marR="0" rtl="0" algn="ctr">
                        <a:lnSpc>
                          <a:spcPct val="100000"/>
                        </a:lnSpc>
                        <a:spcBef>
                          <a:spcPts val="0"/>
                        </a:spcBef>
                        <a:spcAft>
                          <a:spcPts val="0"/>
                        </a:spcAft>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 how to:</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2496200">
                <a:tc>
                  <a:txBody>
                    <a:bodyPr/>
                    <a:lstStyle/>
                    <a:p>
                      <a:pPr indent="0" lvl="0" marL="0" rtl="0" algn="ctr">
                        <a:spcBef>
                          <a:spcPts val="0"/>
                        </a:spcBef>
                        <a:spcAft>
                          <a:spcPts val="0"/>
                        </a:spcAft>
                        <a:buNone/>
                      </a:pPr>
                      <a:r>
                        <a:rPr b="1" lang="en-GB" sz="1350">
                          <a:solidFill>
                            <a:schemeClr val="dk1"/>
                          </a:solidFill>
                          <a:latin typeface="Lato"/>
                          <a:ea typeface="Lato"/>
                          <a:cs typeface="Lato"/>
                          <a:sym typeface="Lato"/>
                        </a:rPr>
                        <a:t>Methods, techniques, media and materials</a:t>
                      </a:r>
                      <a:endParaRPr b="1" sz="1350">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Explore paint, using hands as a tool.</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Describe</a:t>
                      </a:r>
                      <a:r>
                        <a:rPr lang="en-GB" sz="950">
                          <a:solidFill>
                            <a:schemeClr val="dk1"/>
                          </a:solidFill>
                          <a:latin typeface="Lato"/>
                          <a:ea typeface="Lato"/>
                          <a:cs typeface="Lato"/>
                          <a:sym typeface="Lato"/>
                        </a:rPr>
                        <a:t> colours and textures as they paint.</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Explore what happens when paint colours mix.</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Make natural painting tools.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Investigate natural materials eg paint, water for painting.</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Explore paint textures, for example mixing in other materials or adding water.</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Respond to a range of stimuli when painting.</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Use paint to express ideas and feelings.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Explore colours, patterns and compositions when combining </a:t>
                      </a:r>
                      <a:r>
                        <a:rPr lang="en-GB" sz="950">
                          <a:solidFill>
                            <a:schemeClr val="dk1"/>
                          </a:solidFill>
                          <a:latin typeface="Lato"/>
                          <a:ea typeface="Lato"/>
                          <a:cs typeface="Lato"/>
                          <a:sym typeface="Lato"/>
                        </a:rPr>
                        <a:t>materials in collage.</a:t>
                      </a:r>
                      <a:endParaRPr sz="95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Combine primary coloured materials to make secondary colours.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M</a:t>
                      </a:r>
                      <a:r>
                        <a:rPr lang="en-GB" sz="950" u="none" cap="none" strike="noStrike">
                          <a:solidFill>
                            <a:schemeClr val="dk1"/>
                          </a:solidFill>
                          <a:latin typeface="Lato"/>
                          <a:ea typeface="Lato"/>
                          <a:cs typeface="Lato"/>
                          <a:sym typeface="Lato"/>
                        </a:rPr>
                        <a:t>ix secondary colours</a:t>
                      </a:r>
                      <a:r>
                        <a:rPr lang="en-GB" sz="950">
                          <a:solidFill>
                            <a:schemeClr val="dk1"/>
                          </a:solidFill>
                          <a:latin typeface="Lato"/>
                          <a:ea typeface="Lato"/>
                          <a:cs typeface="Lato"/>
                          <a:sym typeface="Lato"/>
                        </a:rPr>
                        <a:t> in paint.</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C</a:t>
                      </a:r>
                      <a:r>
                        <a:rPr lang="en-GB" sz="950">
                          <a:solidFill>
                            <a:schemeClr val="dk1"/>
                          </a:solidFill>
                          <a:latin typeface="Lato"/>
                          <a:ea typeface="Lato"/>
                          <a:cs typeface="Lato"/>
                          <a:sym typeface="Lato"/>
                        </a:rPr>
                        <a:t>hoose</a:t>
                      </a:r>
                      <a:r>
                        <a:rPr lang="en-GB" sz="950">
                          <a:solidFill>
                            <a:schemeClr val="dk1"/>
                          </a:solidFill>
                          <a:latin typeface="Lato"/>
                          <a:ea typeface="Lato"/>
                          <a:cs typeface="Lato"/>
                          <a:sym typeface="Lato"/>
                        </a:rPr>
                        <a:t> suitable sized paint brushes.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Clean a paintbrush to change colours.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P</a:t>
                      </a:r>
                      <a:r>
                        <a:rPr lang="en-GB" sz="950" u="none" cap="none" strike="noStrike">
                          <a:solidFill>
                            <a:schemeClr val="dk1"/>
                          </a:solidFill>
                          <a:latin typeface="Lato"/>
                          <a:ea typeface="Lato"/>
                          <a:cs typeface="Lato"/>
                          <a:sym typeface="Lato"/>
                        </a:rPr>
                        <a:t>rint with objects</a:t>
                      </a:r>
                      <a:r>
                        <a:rPr lang="en-GB" sz="950">
                          <a:solidFill>
                            <a:schemeClr val="dk1"/>
                          </a:solidFill>
                          <a:latin typeface="Lato"/>
                          <a:ea typeface="Lato"/>
                          <a:cs typeface="Lato"/>
                          <a:sym typeface="Lato"/>
                        </a:rPr>
                        <a:t>, </a:t>
                      </a:r>
                      <a:r>
                        <a:rPr lang="en-GB" sz="950">
                          <a:solidFill>
                            <a:schemeClr val="dk1"/>
                          </a:solidFill>
                          <a:latin typeface="Lato"/>
                          <a:ea typeface="Lato"/>
                          <a:cs typeface="Lato"/>
                          <a:sym typeface="Lato"/>
                        </a:rPr>
                        <a:t>applying</a:t>
                      </a:r>
                      <a:r>
                        <a:rPr lang="en-GB" sz="950">
                          <a:solidFill>
                            <a:schemeClr val="dk1"/>
                          </a:solidFill>
                          <a:latin typeface="Lato"/>
                          <a:ea typeface="Lato"/>
                          <a:cs typeface="Lato"/>
                          <a:sym typeface="Lato"/>
                        </a:rPr>
                        <a:t> a suitable layer of paint to the printing surface.</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O</a:t>
                      </a:r>
                      <a:r>
                        <a:rPr lang="en-GB" sz="950" u="none" cap="none" strike="noStrike">
                          <a:solidFill>
                            <a:schemeClr val="dk1"/>
                          </a:solidFill>
                          <a:latin typeface="Lato"/>
                          <a:ea typeface="Lato"/>
                          <a:cs typeface="Lato"/>
                          <a:sym typeface="Lato"/>
                        </a:rPr>
                        <a:t>verlap paint to mix new colours.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U</a:t>
                      </a:r>
                      <a:r>
                        <a:rPr lang="en-GB" sz="950" u="none" cap="none" strike="noStrike">
                          <a:solidFill>
                            <a:schemeClr val="dk1"/>
                          </a:solidFill>
                          <a:latin typeface="Lato"/>
                          <a:ea typeface="Lato"/>
                          <a:cs typeface="Lato"/>
                          <a:sym typeface="Lato"/>
                        </a:rPr>
                        <a:t>se blowing to create a paint effect.</a:t>
                      </a:r>
                      <a:endParaRPr sz="950" u="none" cap="none" strike="noStrike">
                        <a:solidFill>
                          <a:schemeClr val="dk1"/>
                        </a:solidFill>
                        <a:latin typeface="Lato"/>
                        <a:ea typeface="Lato"/>
                        <a:cs typeface="Lato"/>
                        <a:sym typeface="Lato"/>
                      </a:endParaRPr>
                    </a:p>
                    <a:p>
                      <a:pPr indent="-288925" lvl="0" marL="457200" rtl="0" algn="l">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M</a:t>
                      </a:r>
                      <a:r>
                        <a:rPr lang="en-GB" sz="950">
                          <a:solidFill>
                            <a:schemeClr val="dk1"/>
                          </a:solidFill>
                          <a:latin typeface="Lato"/>
                          <a:ea typeface="Lato"/>
                          <a:cs typeface="Lato"/>
                          <a:sym typeface="Lato"/>
                        </a:rPr>
                        <a:t>ake a paint colour darker or lighter (creating shades) in different ways eg. adding water, adding a lighter colour.</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Mix a variety of shades of a secondary colour.</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Make choices about amounts of paint to use when mixing a particular colour.</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Match colours seen around them.</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Create texture using different painting tools.</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Make textured paper to use in a collage.</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Choose and shape collage materials eg cutting, tearing.</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Compose a collage, arranging and overlapping  pieces for contrast and effect.</a:t>
                      </a:r>
                      <a:endParaRPr sz="950">
                        <a:solidFill>
                          <a:schemeClr val="dk1"/>
                        </a:solidFill>
                        <a:latin typeface="Lato"/>
                        <a:ea typeface="Lato"/>
                        <a:cs typeface="Lato"/>
                        <a:sym typeface="Lato"/>
                      </a:endParaRPr>
                    </a:p>
                    <a:p>
                      <a:pPr indent="-288925" lvl="0" marL="457200" marR="0" rtl="0" algn="l">
                        <a:lnSpc>
                          <a:spcPct val="100000"/>
                        </a:lnSpc>
                        <a:spcBef>
                          <a:spcPts val="0"/>
                        </a:spcBef>
                        <a:spcAft>
                          <a:spcPts val="0"/>
                        </a:spcAft>
                        <a:buClr>
                          <a:schemeClr val="dk1"/>
                        </a:buClr>
                        <a:buSzPts val="950"/>
                        <a:buFont typeface="Lato"/>
                        <a:buChar char="●"/>
                      </a:pPr>
                      <a:r>
                        <a:rPr lang="en-GB" sz="950">
                          <a:solidFill>
                            <a:schemeClr val="dk1"/>
                          </a:solidFill>
                          <a:latin typeface="Lato"/>
                          <a:ea typeface="Lato"/>
                          <a:cs typeface="Lato"/>
                          <a:sym typeface="Lato"/>
                        </a:rPr>
                        <a:t>Add painted detail to a collage to enhance/improve it.</a:t>
                      </a:r>
                      <a:endParaRPr sz="95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82100">
                <a:tc rowSpan="2">
                  <a:txBody>
                    <a:bodyPr/>
                    <a:lstStyle/>
                    <a:p>
                      <a:pPr indent="0" lvl="0" marL="0" marR="0" rtl="0" algn="ctr">
                        <a:lnSpc>
                          <a:spcPct val="100000"/>
                        </a:lnSpc>
                        <a:spcBef>
                          <a:spcPts val="0"/>
                        </a:spcBef>
                        <a:spcAft>
                          <a:spcPts val="0"/>
                        </a:spcAft>
                        <a:buClr>
                          <a:schemeClr val="dk1"/>
                        </a:buClr>
                        <a:buSzPts val="1100"/>
                        <a:buFont typeface="Arial"/>
                        <a:buNone/>
                      </a:pPr>
                      <a:r>
                        <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a:t>
                      </a:r>
                      <a:endParaRPr b="1" sz="800">
                        <a:solidFill>
                          <a:schemeClr val="dk1"/>
                        </a:solidFill>
                        <a:latin typeface="Lato"/>
                        <a:ea typeface="Lato"/>
                        <a:cs typeface="Lato"/>
                        <a:sym typeface="Lato"/>
                      </a:endParaRPr>
                    </a:p>
                    <a:p>
                      <a:pPr indent="0" lvl="0" marL="0" rtl="0" algn="r">
                        <a:spcBef>
                          <a:spcPts val="0"/>
                        </a:spcBef>
                        <a:spcAft>
                          <a:spcPts val="0"/>
                        </a:spcAft>
                        <a:buNone/>
                      </a:pP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1935975">
                <a:tc vMerge="1"/>
                <a:tc>
                  <a:txBody>
                    <a:bodyPr/>
                    <a:lstStyle/>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Use a range of drawing materials, art application techniques, mixed-media scraps and modelling materials to create child-led art with no set outcome.</a:t>
                      </a:r>
                      <a:endParaRPr>
                        <a:solidFill>
                          <a:schemeClr val="dk1"/>
                        </a:solidFill>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Develop some control when using a wide range of tools to draw, paint and create crafts and sculptures.</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Make choices about which materials to use to create an effect.</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Further demonstrate increased control with a greater range of media.</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Make choices about which materials and techniques to use to create an effect.</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Use hands and tools with confidence when cutting, shaping and joining paper, card and malleable materials.</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Develop observational skills to look closely and aim to reflect some of the formal elements of art (colour, pattern, texture, line, shape, form and space) in their work.</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176" name="Google Shape;176;p20"/>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1"/>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182" name="Google Shape;182;p21"/>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Making skills (including formal elements)</a:t>
            </a:r>
            <a:endParaRPr>
              <a:solidFill>
                <a:schemeClr val="dk1"/>
              </a:solidFill>
            </a:endParaRPr>
          </a:p>
        </p:txBody>
      </p:sp>
      <p:graphicFrame>
        <p:nvGraphicFramePr>
          <p:cNvPr id="183" name="Google Shape;183;p21"/>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163825"/>
                <a:gridCol w="2260625"/>
                <a:gridCol w="2260625"/>
                <a:gridCol w="2260625"/>
                <a:gridCol w="2260625"/>
              </a:tblGrid>
              <a:tr h="392000">
                <a:tc rowSpan="2">
                  <a:txBody>
                    <a:bodyPr/>
                    <a:lstStyle/>
                    <a:p>
                      <a:pPr indent="0" lvl="0" marL="0" marR="0" rtl="0" algn="ctr">
                        <a:lnSpc>
                          <a:spcPct val="100000"/>
                        </a:lnSpc>
                        <a:spcBef>
                          <a:spcPts val="0"/>
                        </a:spcBef>
                        <a:spcAft>
                          <a:spcPts val="0"/>
                        </a:spcAft>
                        <a:buClr>
                          <a:srgbClr val="000000"/>
                        </a:buClr>
                        <a:buSzPts val="1500"/>
                        <a:buFont typeface="Arial"/>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ctr">
                        <a:spcBef>
                          <a:spcPts val="0"/>
                        </a:spcBef>
                        <a:spcAft>
                          <a:spcPts val="0"/>
                        </a:spcAft>
                        <a:buNone/>
                      </a:pPr>
                      <a:r>
                        <a:rPr b="1" lang="en-GB" sz="1600">
                          <a:solidFill>
                            <a:schemeClr val="dk1"/>
                          </a:solidFill>
                          <a:latin typeface="Lato"/>
                          <a:ea typeface="Lato"/>
                          <a:cs typeface="Lato"/>
                          <a:sym typeface="Lato"/>
                        </a:rPr>
                        <a:t>Painting and mixed media</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476350">
                <a:tc vMerge="1"/>
                <a:tc>
                  <a:txBody>
                    <a:bodyPr/>
                    <a:lstStyle/>
                    <a:p>
                      <a:pPr indent="0" lvl="0" marL="0" marR="0" rtl="0" algn="ctr">
                        <a:lnSpc>
                          <a:spcPct val="100000"/>
                        </a:lnSpc>
                        <a:spcBef>
                          <a:spcPts val="0"/>
                        </a:spcBef>
                        <a:spcAft>
                          <a:spcPts val="0"/>
                        </a:spcAft>
                        <a:buNone/>
                      </a:pPr>
                      <a:r>
                        <a:rPr b="1" lang="en-GB">
                          <a:solidFill>
                            <a:schemeClr val="dk1"/>
                          </a:solidFill>
                          <a:latin typeface="Lato"/>
                          <a:ea typeface="Lato"/>
                          <a:cs typeface="Lato"/>
                          <a:sym typeface="Lato"/>
                        </a:rPr>
                        <a:t>Year 3</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4</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5</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6</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50500">
                <a:tc rowSpan="2">
                  <a:txBody>
                    <a:bodyPr/>
                    <a:lstStyle/>
                    <a:p>
                      <a:pPr indent="0" lvl="0" marL="0" rtl="0" algn="ctr">
                        <a:spcBef>
                          <a:spcPts val="0"/>
                        </a:spcBef>
                        <a:spcAft>
                          <a:spcPts val="0"/>
                        </a:spcAft>
                        <a:buNone/>
                      </a:pPr>
                      <a:r>
                        <a:rPr b="1" lang="en-GB" sz="1300">
                          <a:solidFill>
                            <a:schemeClr val="dk1"/>
                          </a:solidFill>
                          <a:latin typeface="Lato"/>
                          <a:ea typeface="Lato"/>
                          <a:cs typeface="Lato"/>
                          <a:sym typeface="Lato"/>
                        </a:rPr>
                        <a:t>Methods, techniques, media and materials</a:t>
                      </a:r>
                      <a:endParaRPr b="1" sz="1300">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None/>
                      </a:pPr>
                      <a:r>
                        <a:rPr b="1" lang="en-GB" sz="1300">
                          <a:solidFill>
                            <a:schemeClr val="dk1"/>
                          </a:solidFill>
                          <a:latin typeface="Lato"/>
                          <a:ea typeface="Lato"/>
                          <a:cs typeface="Lato"/>
                          <a:sym typeface="Lato"/>
                        </a:rPr>
                        <a:t>Pupils know how to:</a:t>
                      </a:r>
                      <a:endParaRPr b="1"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3111600">
                <a:tc vMerge="1"/>
                <a:tc>
                  <a:txBody>
                    <a:bodyPr/>
                    <a:lstStyle/>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simple shapes to scale up a drawing to make it bigger.</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a cave wall surface.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Paint on a rough surface.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a negative and positive image.</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Create a textured background using charcoal and chalk. </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natural objects to make tools to paint with.</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natural paints using natural materials.</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Create different textures using different parts of a brush.</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colour mixing to make natural colours.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Mix a tint and a shade by adding black or white.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tints and shades of a colour to create </a:t>
                      </a:r>
                      <a:r>
                        <a:rPr lang="en-GB" sz="900">
                          <a:solidFill>
                            <a:schemeClr val="dk1"/>
                          </a:solidFill>
                          <a:latin typeface="Lato"/>
                          <a:ea typeface="Lato"/>
                          <a:cs typeface="Lato"/>
                          <a:sym typeface="Lato"/>
                        </a:rPr>
                        <a:t>a 3D effect when painting.</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a:t>
                      </a:r>
                      <a:r>
                        <a:rPr lang="en-GB" sz="900" u="none" cap="none" strike="noStrike">
                          <a:solidFill>
                            <a:schemeClr val="dk1"/>
                          </a:solidFill>
                          <a:latin typeface="Lato"/>
                          <a:ea typeface="Lato"/>
                          <a:cs typeface="Lato"/>
                          <a:sym typeface="Lato"/>
                        </a:rPr>
                        <a:t>pply paint using different </a:t>
                      </a:r>
                      <a:r>
                        <a:rPr lang="en-GB" sz="900">
                          <a:solidFill>
                            <a:schemeClr val="dk1"/>
                          </a:solidFill>
                          <a:latin typeface="Lato"/>
                          <a:ea typeface="Lato"/>
                          <a:cs typeface="Lato"/>
                          <a:sym typeface="Lato"/>
                        </a:rPr>
                        <a:t>techniques</a:t>
                      </a:r>
                      <a:r>
                        <a:rPr lang="en-GB" sz="900" u="none" cap="none" strike="noStrike">
                          <a:solidFill>
                            <a:schemeClr val="dk1"/>
                          </a:solidFill>
                          <a:latin typeface="Lato"/>
                          <a:ea typeface="Lato"/>
                          <a:cs typeface="Lato"/>
                          <a:sym typeface="Lato"/>
                        </a:rPr>
                        <a:t> </a:t>
                      </a:r>
                      <a:r>
                        <a:rPr lang="en-GB" sz="900">
                          <a:solidFill>
                            <a:schemeClr val="dk1"/>
                          </a:solidFill>
                          <a:latin typeface="Lato"/>
                          <a:ea typeface="Lato"/>
                          <a:cs typeface="Lato"/>
                          <a:sym typeface="Lato"/>
                        </a:rPr>
                        <a:t>eg.</a:t>
                      </a:r>
                      <a:r>
                        <a:rPr lang="en-GB" sz="900" u="none" cap="none" strike="noStrike">
                          <a:solidFill>
                            <a:schemeClr val="dk1"/>
                          </a:solidFill>
                          <a:latin typeface="Lato"/>
                          <a:ea typeface="Lato"/>
                          <a:cs typeface="Lato"/>
                          <a:sym typeface="Lato"/>
                        </a:rPr>
                        <a:t> stippling, dabbing,  washing.</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Choose suitable painting tools.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a:t>
                      </a:r>
                      <a:r>
                        <a:rPr lang="en-GB" sz="900" u="none" cap="none" strike="noStrike">
                          <a:solidFill>
                            <a:schemeClr val="dk1"/>
                          </a:solidFill>
                          <a:latin typeface="Lato"/>
                          <a:ea typeface="Lato"/>
                          <a:cs typeface="Lato"/>
                          <a:sym typeface="Lato"/>
                        </a:rPr>
                        <a:t>rrange objects to create a still life composition.</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Plan a painting by drawing first.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Organise painting equipment independently, making choices </a:t>
                      </a:r>
                      <a:r>
                        <a:rPr lang="en-GB" sz="900">
                          <a:solidFill>
                            <a:schemeClr val="dk1"/>
                          </a:solidFill>
                          <a:latin typeface="Lato"/>
                          <a:ea typeface="Lato"/>
                          <a:cs typeface="Lato"/>
                          <a:sym typeface="Lato"/>
                        </a:rPr>
                        <a:t>about</a:t>
                      </a:r>
                      <a:r>
                        <a:rPr lang="en-GB" sz="900">
                          <a:solidFill>
                            <a:schemeClr val="dk1"/>
                          </a:solidFill>
                          <a:latin typeface="Lato"/>
                          <a:ea typeface="Lato"/>
                          <a:cs typeface="Lato"/>
                          <a:sym typeface="Lato"/>
                        </a:rPr>
                        <a:t> tools and materials.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evelop a drawing into a painting.</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reate a drawing using text as lines</a:t>
                      </a:r>
                      <a:r>
                        <a:rPr lang="en-GB" sz="900">
                          <a:solidFill>
                            <a:schemeClr val="dk1"/>
                          </a:solidFill>
                          <a:latin typeface="Lato"/>
                          <a:ea typeface="Lato"/>
                          <a:cs typeface="Lato"/>
                          <a:sym typeface="Lato"/>
                        </a:rPr>
                        <a:t> and tone.</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E</a:t>
                      </a:r>
                      <a:r>
                        <a:rPr lang="en-GB" sz="900" u="none" cap="none" strike="noStrike">
                          <a:solidFill>
                            <a:schemeClr val="dk1"/>
                          </a:solidFill>
                          <a:latin typeface="Lato"/>
                          <a:ea typeface="Lato"/>
                          <a:cs typeface="Lato"/>
                          <a:sym typeface="Lato"/>
                        </a:rPr>
                        <a:t>xperiment with </a:t>
                      </a:r>
                      <a:r>
                        <a:rPr lang="en-GB" sz="900">
                          <a:solidFill>
                            <a:schemeClr val="dk1"/>
                          </a:solidFill>
                          <a:latin typeface="Lato"/>
                          <a:ea typeface="Lato"/>
                          <a:cs typeface="Lato"/>
                          <a:sym typeface="Lato"/>
                        </a:rPr>
                        <a:t>materials and </a:t>
                      </a:r>
                      <a:r>
                        <a:rPr lang="en-GB" sz="900" u="none" cap="none" strike="noStrike">
                          <a:solidFill>
                            <a:schemeClr val="dk1"/>
                          </a:solidFill>
                          <a:latin typeface="Lato"/>
                          <a:ea typeface="Lato"/>
                          <a:cs typeface="Lato"/>
                          <a:sym typeface="Lato"/>
                        </a:rPr>
                        <a:t>create different backgrounds to draw onto.</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a photograph as a starting point for a mixed-media artwork.</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Take an interesting portrait photograph, exploring different angles.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Adapt</a:t>
                      </a:r>
                      <a:r>
                        <a:rPr lang="en-GB" sz="900" u="none" cap="none" strike="noStrike">
                          <a:solidFill>
                            <a:schemeClr val="dk1"/>
                          </a:solidFill>
                          <a:latin typeface="Lato"/>
                          <a:ea typeface="Lato"/>
                          <a:cs typeface="Lato"/>
                          <a:sym typeface="Lato"/>
                        </a:rPr>
                        <a:t> an image to create a new one.</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Combine materials to create an effect.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Choose colours to represent an idea or atmosphere.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Develop a final composition from sketchbook ideas.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u="none" cap="none" strike="noStrike">
                          <a:solidFill>
                            <a:schemeClr val="dk1"/>
                          </a:solidFill>
                          <a:latin typeface="Lato"/>
                          <a:ea typeface="Lato"/>
                          <a:cs typeface="Lato"/>
                          <a:sym typeface="Lato"/>
                        </a:rPr>
                        <a:t>se sketchbooks to res</a:t>
                      </a:r>
                      <a:r>
                        <a:rPr lang="en-GB" sz="900">
                          <a:solidFill>
                            <a:schemeClr val="dk1"/>
                          </a:solidFill>
                          <a:latin typeface="Lato"/>
                          <a:ea typeface="Lato"/>
                          <a:cs typeface="Lato"/>
                          <a:sym typeface="Lato"/>
                        </a:rPr>
                        <a:t>earch and present information.</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Develop ideas into a </a:t>
                      </a:r>
                      <a:r>
                        <a:rPr lang="en-GB" sz="900" u="none" cap="none" strike="noStrike">
                          <a:solidFill>
                            <a:schemeClr val="dk1"/>
                          </a:solidFill>
                          <a:latin typeface="Lato"/>
                          <a:ea typeface="Lato"/>
                          <a:cs typeface="Lato"/>
                          <a:sym typeface="Lato"/>
                        </a:rPr>
                        <a:t>plan </a:t>
                      </a:r>
                      <a:r>
                        <a:rPr lang="en-GB" sz="900">
                          <a:solidFill>
                            <a:schemeClr val="dk1"/>
                          </a:solidFill>
                          <a:latin typeface="Lato"/>
                          <a:ea typeface="Lato"/>
                          <a:cs typeface="Lato"/>
                          <a:sym typeface="Lato"/>
                        </a:rPr>
                        <a:t>for a final piece.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a personal response to the </a:t>
                      </a:r>
                      <a:r>
                        <a:rPr lang="en-GB" sz="900">
                          <a:solidFill>
                            <a:schemeClr val="dk1"/>
                          </a:solidFill>
                          <a:latin typeface="Lato"/>
                          <a:ea typeface="Lato"/>
                          <a:cs typeface="Lato"/>
                          <a:sym typeface="Lato"/>
                        </a:rPr>
                        <a:t>artwork</a:t>
                      </a:r>
                      <a:r>
                        <a:rPr lang="en-GB" sz="900">
                          <a:solidFill>
                            <a:schemeClr val="dk1"/>
                          </a:solidFill>
                          <a:latin typeface="Lato"/>
                          <a:ea typeface="Lato"/>
                          <a:cs typeface="Lato"/>
                          <a:sym typeface="Lato"/>
                        </a:rPr>
                        <a:t> of another artist.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different methods to analyse artwork such as drama, discussion and questioning.</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50500">
                <a:tc rowSpan="2">
                  <a:txBody>
                    <a:bodyPr/>
                    <a:lstStyle/>
                    <a:p>
                      <a:pPr indent="0" lvl="0" marL="0" marR="0" rtl="0" algn="ctr">
                        <a:lnSpc>
                          <a:spcPct val="100000"/>
                        </a:lnSpc>
                        <a:spcBef>
                          <a:spcPts val="0"/>
                        </a:spcBef>
                        <a:spcAft>
                          <a:spcPts val="0"/>
                        </a:spcAft>
                        <a:buNone/>
                      </a:pPr>
                      <a:r>
                        <a:t/>
                      </a:r>
                      <a:endParaRPr b="1" sz="14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4">
                  <a:txBody>
                    <a:bodyPr/>
                    <a:lstStyle/>
                    <a:p>
                      <a:pPr indent="0" lvl="0" marL="0" rtl="0" algn="l">
                        <a:spcBef>
                          <a:spcPts val="0"/>
                        </a:spcBef>
                        <a:spcAft>
                          <a:spcPts val="0"/>
                        </a:spcAft>
                        <a:buClr>
                          <a:schemeClr val="dk1"/>
                        </a:buClr>
                        <a:buSzPts val="1100"/>
                        <a:buFont typeface="Arial"/>
                        <a:buNone/>
                      </a:pPr>
                      <a:r>
                        <a:rPr b="1" lang="en-GB" sz="1300">
                          <a:solidFill>
                            <a:schemeClr val="dk1"/>
                          </a:solidFill>
                          <a:latin typeface="Lato"/>
                          <a:ea typeface="Lato"/>
                          <a:cs typeface="Lato"/>
                          <a:sym typeface="Lato"/>
                        </a:rPr>
                        <a:t>So that they can:  </a:t>
                      </a:r>
                      <a:r>
                        <a:rPr b="1" lang="en-GB" sz="800">
                          <a:solidFill>
                            <a:schemeClr val="dk1"/>
                          </a:solidFill>
                          <a:latin typeface="Lato"/>
                          <a:ea typeface="Lato"/>
                          <a:cs typeface="Lato"/>
                          <a:sym typeface="Lato"/>
                        </a:rPr>
                        <a:t>                                                                                                                                                                                                                                                             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c hMerge="1"/>
              </a:tr>
              <a:tr h="1452100">
                <a:tc vMerge="1"/>
                <a:tc>
                  <a:txBody>
                    <a:bodyPr/>
                    <a:lstStyle/>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Confidently use of a range of materials and tools, selecting and using these appropriately with more independence.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Develop direct observation, for example by using tonal shading and starting to apply an understanding of shape to communicate form and proportion.</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Demonstrate greater skill and control when drawing and painting to depict forms, such as showing an awareness of proportion and being able to create 3D effects.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Apply observational skills, showing a greater awareness of composition and demonstrating the beginnings of an individual style.</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Work with a range of media with control in different ways to achieve different effects, including experimenting with the techniques used by other artists.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Combine a wider range of media, eg photography and digital art effects.</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Create in a more sustained way, revisiting artwork over time and applying their understanding of tone, texture, line, colour and form.</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8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Create expressively in their own personal style and in response to their choice of stimulus, showing the ability to develop artwork independently.</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Combine materials and techniques appropriately to fit with ideas. </a:t>
                      </a:r>
                      <a:endParaRPr sz="850" u="none" cap="none" strike="noStrike">
                        <a:solidFill>
                          <a:schemeClr val="dk1"/>
                        </a:solidFill>
                        <a:latin typeface="Lato"/>
                        <a:ea typeface="Lato"/>
                        <a:cs typeface="Lato"/>
                        <a:sym typeface="Lato"/>
                      </a:endParaRPr>
                    </a:p>
                    <a:p>
                      <a:pPr indent="0" lvl="0" marL="0" marR="0" rtl="0" algn="l">
                        <a:lnSpc>
                          <a:spcPct val="8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rtl="0" algn="l">
                        <a:lnSpc>
                          <a:spcPct val="80000"/>
                        </a:lnSpc>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Work in a sustained way over several sessions to complete a piece, including working collaboratively on a larger scale and incorporating the formal elements of art.</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184" name="Google Shape;184;p21"/>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2"/>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spcBef>
                <a:spcPts val="0"/>
              </a:spcBef>
              <a:spcAft>
                <a:spcPts val="1500"/>
              </a:spcAft>
              <a:buClr>
                <a:schemeClr val="dk1"/>
              </a:buClr>
              <a:buSzPct val="142857"/>
              <a:buFont typeface="Arial"/>
              <a:buNone/>
            </a:pPr>
            <a:r>
              <a:rPr lang="en-GB"/>
              <a:t>Progression of knowledge and skills</a:t>
            </a:r>
            <a:endParaRPr/>
          </a:p>
        </p:txBody>
      </p:sp>
      <p:sp>
        <p:nvSpPr>
          <p:cNvPr id="190" name="Google Shape;190;p22"/>
          <p:cNvSpPr txBox="1"/>
          <p:nvPr>
            <p:ph idx="2" type="subTitle"/>
          </p:nvPr>
        </p:nvSpPr>
        <p:spPr>
          <a:xfrm>
            <a:off x="5287725" y="-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solidFill>
                  <a:schemeClr val="dk1"/>
                </a:solidFill>
              </a:rPr>
              <a:t>Making skills (including formal elements)</a:t>
            </a:r>
            <a:endParaRPr>
              <a:solidFill>
                <a:schemeClr val="dk1"/>
              </a:solidFill>
            </a:endParaRPr>
          </a:p>
        </p:txBody>
      </p:sp>
      <p:graphicFrame>
        <p:nvGraphicFramePr>
          <p:cNvPr id="191" name="Google Shape;191;p22"/>
          <p:cNvGraphicFramePr/>
          <p:nvPr/>
        </p:nvGraphicFramePr>
        <p:xfrm>
          <a:off x="352238" y="720710"/>
          <a:ext cx="3000000" cy="3000000"/>
        </p:xfrm>
        <a:graphic>
          <a:graphicData uri="http://schemas.openxmlformats.org/drawingml/2006/table">
            <a:tbl>
              <a:tblPr>
                <a:noFill/>
                <a:tableStyleId>{8CF613F7-0667-4837-8D3B-C33BC3D72D3F}</a:tableStyleId>
              </a:tblPr>
              <a:tblGrid>
                <a:gridCol w="1327175"/>
                <a:gridCol w="2892600"/>
                <a:gridCol w="2892600"/>
                <a:gridCol w="2892600"/>
              </a:tblGrid>
              <a:tr h="396725">
                <a:tc rowSpan="2">
                  <a:txBody>
                    <a:bodyPr/>
                    <a:lstStyle/>
                    <a:p>
                      <a:pPr indent="0" lvl="0" marL="0" marR="0" rtl="0" algn="ctr">
                        <a:lnSpc>
                          <a:spcPct val="100000"/>
                        </a:lnSpc>
                        <a:spcBef>
                          <a:spcPts val="0"/>
                        </a:spcBef>
                        <a:spcAft>
                          <a:spcPts val="0"/>
                        </a:spcAft>
                        <a:buClr>
                          <a:srgbClr val="000000"/>
                        </a:buClr>
                        <a:buSzPts val="1500"/>
                        <a:buFont typeface="Arial"/>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ctr">
                        <a:spcBef>
                          <a:spcPts val="0"/>
                        </a:spcBef>
                        <a:spcAft>
                          <a:spcPts val="0"/>
                        </a:spcAft>
                        <a:buNone/>
                      </a:pPr>
                      <a:r>
                        <a:rPr b="1" lang="en-GB" sz="1600">
                          <a:solidFill>
                            <a:schemeClr val="dk1"/>
                          </a:solidFill>
                          <a:latin typeface="Lato"/>
                          <a:ea typeface="Lato"/>
                          <a:cs typeface="Lato"/>
                          <a:sym typeface="Lato"/>
                        </a:rPr>
                        <a:t>Sculpture and 3D</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482100">
                <a:tc vMerge="1"/>
                <a:tc>
                  <a:txBody>
                    <a:bodyPr/>
                    <a:lstStyle/>
                    <a:p>
                      <a:pPr indent="0" lvl="0" marL="0" rtl="0" algn="ctr">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EYFS: Reception</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1</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Year 2</a:t>
                      </a:r>
                      <a:endParaRPr b="1" sz="1400" u="none" cap="none" strike="noStrike">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82100">
                <a:tc>
                  <a:txBody>
                    <a:bodyPr/>
                    <a:lstStyle/>
                    <a:p>
                      <a:pPr indent="0" lvl="0" marL="0" marR="0" rtl="0" algn="ctr">
                        <a:lnSpc>
                          <a:spcPct val="100000"/>
                        </a:lnSpc>
                        <a:spcBef>
                          <a:spcPts val="0"/>
                        </a:spcBef>
                        <a:spcAft>
                          <a:spcPts val="0"/>
                        </a:spcAft>
                        <a:buNone/>
                      </a:pPr>
                      <a:r>
                        <a:t/>
                      </a:r>
                      <a:endParaRPr b="1" sz="17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None/>
                      </a:pPr>
                      <a:r>
                        <a:rPr b="1" lang="en-GB">
                          <a:solidFill>
                            <a:schemeClr val="dk1"/>
                          </a:solidFill>
                          <a:latin typeface="Lato"/>
                          <a:ea typeface="Lato"/>
                          <a:cs typeface="Lato"/>
                          <a:sym typeface="Lato"/>
                        </a:rPr>
                        <a:t>Pupils know how to:</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1849200">
                <a:tc>
                  <a:txBody>
                    <a:bodyPr/>
                    <a:lstStyle/>
                    <a:p>
                      <a:pPr indent="0" lvl="0" marL="0" rtl="0" algn="ctr">
                        <a:spcBef>
                          <a:spcPts val="0"/>
                        </a:spcBef>
                        <a:spcAft>
                          <a:spcPts val="0"/>
                        </a:spcAft>
                        <a:buNone/>
                      </a:pPr>
                      <a:r>
                        <a:rPr b="1" lang="en-GB">
                          <a:solidFill>
                            <a:schemeClr val="dk1"/>
                          </a:solidFill>
                          <a:latin typeface="Lato"/>
                          <a:ea typeface="Lato"/>
                          <a:cs typeface="Lato"/>
                          <a:sym typeface="Lato"/>
                        </a:rPr>
                        <a:t>Methods, techniques, media and materials</a:t>
                      </a:r>
                      <a:endParaRPr b="1">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Explore the properties of clay.</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modelling tools to cut and </a:t>
                      </a:r>
                      <a:r>
                        <a:rPr lang="en-GB" sz="900">
                          <a:solidFill>
                            <a:schemeClr val="dk1"/>
                          </a:solidFill>
                          <a:latin typeface="Lato"/>
                          <a:ea typeface="Lato"/>
                          <a:cs typeface="Lato"/>
                          <a:sym typeface="Lato"/>
                        </a:rPr>
                        <a:t>shape</a:t>
                      </a:r>
                      <a:r>
                        <a:rPr lang="en-GB" sz="900">
                          <a:solidFill>
                            <a:schemeClr val="dk1"/>
                          </a:solidFill>
                          <a:latin typeface="Lato"/>
                          <a:ea typeface="Lato"/>
                          <a:cs typeface="Lato"/>
                          <a:sym typeface="Lato"/>
                        </a:rPr>
                        <a:t> soft materials eg. playdough, clay.</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Select and arrange natural materials to make 3D </a:t>
                      </a:r>
                      <a:r>
                        <a:rPr lang="en-GB" sz="900">
                          <a:solidFill>
                            <a:schemeClr val="dk1"/>
                          </a:solidFill>
                          <a:latin typeface="Lato"/>
                          <a:ea typeface="Lato"/>
                          <a:cs typeface="Lato"/>
                          <a:sym typeface="Lato"/>
                        </a:rPr>
                        <a:t>artworks</a:t>
                      </a:r>
                      <a:r>
                        <a:rPr lang="en-GB" sz="900">
                          <a:solidFill>
                            <a:schemeClr val="dk1"/>
                          </a:solidFill>
                          <a:latin typeface="Lato"/>
                          <a:ea typeface="Lato"/>
                          <a:cs typeface="Lato"/>
                          <a:sym typeface="Lato"/>
                        </a:rPr>
                        <a:t>.</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Talk about colour, shape and texture and explain their choices.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Plan ideas for what they would like to make.</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Problem-solve and try out solutions when using modelling materials.</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Develop</a:t>
                      </a:r>
                      <a:r>
                        <a:rPr lang="en-GB" sz="900">
                          <a:solidFill>
                            <a:schemeClr val="dk1"/>
                          </a:solidFill>
                          <a:latin typeface="Lato"/>
                          <a:ea typeface="Lato"/>
                          <a:cs typeface="Lato"/>
                          <a:sym typeface="Lato"/>
                        </a:rPr>
                        <a:t> 3D models by adding colour.</a:t>
                      </a:r>
                      <a:endParaRPr sz="900">
                        <a:solidFill>
                          <a:schemeClr val="dk1"/>
                        </a:solidFill>
                        <a:latin typeface="Lato"/>
                        <a:ea typeface="Lato"/>
                        <a:cs typeface="Lato"/>
                        <a:sym typeface="Lato"/>
                      </a:endParaRPr>
                    </a:p>
                    <a:p>
                      <a:pPr indent="-228600" lvl="0" marL="457200" marR="0" rtl="0" algn="l">
                        <a:lnSpc>
                          <a:spcPct val="100000"/>
                        </a:lnSpc>
                        <a:spcBef>
                          <a:spcPts val="0"/>
                        </a:spcBef>
                        <a:spcAft>
                          <a:spcPts val="0"/>
                        </a:spcAft>
                        <a:buNone/>
                      </a:pPr>
                      <a:r>
                        <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R</a:t>
                      </a:r>
                      <a:r>
                        <a:rPr lang="en-GB" sz="900" u="none" cap="none" strike="noStrike">
                          <a:solidFill>
                            <a:schemeClr val="dk1"/>
                          </a:solidFill>
                          <a:latin typeface="Lato"/>
                          <a:ea typeface="Lato"/>
                          <a:cs typeface="Lato"/>
                          <a:sym typeface="Lato"/>
                        </a:rPr>
                        <a:t>oll and fold paper.</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Cut shapes from paper and card.</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a:t>
                      </a:r>
                      <a:r>
                        <a:rPr lang="en-GB" sz="900" u="none" cap="none" strike="noStrike">
                          <a:solidFill>
                            <a:schemeClr val="dk1"/>
                          </a:solidFill>
                          <a:latin typeface="Lato"/>
                          <a:ea typeface="Lato"/>
                          <a:cs typeface="Lato"/>
                          <a:sym typeface="Lato"/>
                        </a:rPr>
                        <a:t>ut and glue paper to make 3</a:t>
                      </a:r>
                      <a:r>
                        <a:rPr lang="en-GB" sz="900">
                          <a:solidFill>
                            <a:schemeClr val="dk1"/>
                          </a:solidFill>
                          <a:latin typeface="Lato"/>
                          <a:ea typeface="Lato"/>
                          <a:cs typeface="Lato"/>
                          <a:sym typeface="Lato"/>
                        </a:rPr>
                        <a:t>D</a:t>
                      </a:r>
                      <a:r>
                        <a:rPr lang="en-GB" sz="900" u="none" cap="none" strike="noStrike">
                          <a:solidFill>
                            <a:schemeClr val="dk1"/>
                          </a:solidFill>
                          <a:latin typeface="Lato"/>
                          <a:ea typeface="Lato"/>
                          <a:cs typeface="Lato"/>
                          <a:sym typeface="Lato"/>
                        </a:rPr>
                        <a:t> structures.</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Decide the best way to glue something.</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Create a </a:t>
                      </a:r>
                      <a:r>
                        <a:rPr lang="en-GB" sz="900">
                          <a:solidFill>
                            <a:schemeClr val="dk1"/>
                          </a:solidFill>
                          <a:latin typeface="Lato"/>
                          <a:ea typeface="Lato"/>
                          <a:cs typeface="Lato"/>
                          <a:sym typeface="Lato"/>
                        </a:rPr>
                        <a:t>variety</a:t>
                      </a:r>
                      <a:r>
                        <a:rPr lang="en-GB" sz="900">
                          <a:solidFill>
                            <a:schemeClr val="dk1"/>
                          </a:solidFill>
                          <a:latin typeface="Lato"/>
                          <a:ea typeface="Lato"/>
                          <a:cs typeface="Lato"/>
                          <a:sym typeface="Lato"/>
                        </a:rPr>
                        <a:t> of shapes in paper, eg spiral, zig-zag.</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Make larger structures using newspaper rolls.</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S</a:t>
                      </a:r>
                      <a:r>
                        <a:rPr lang="en-GB" sz="900" u="none" cap="none" strike="noStrike">
                          <a:solidFill>
                            <a:schemeClr val="dk1"/>
                          </a:solidFill>
                          <a:latin typeface="Lato"/>
                          <a:ea typeface="Lato"/>
                          <a:cs typeface="Lato"/>
                          <a:sym typeface="Lato"/>
                        </a:rPr>
                        <a:t>mooth and flatten clay</a:t>
                      </a:r>
                      <a:r>
                        <a:rPr lang="en-GB" sz="900">
                          <a:solidFill>
                            <a:schemeClr val="dk1"/>
                          </a:solidFill>
                          <a:latin typeface="Lato"/>
                          <a:ea typeface="Lato"/>
                          <a:cs typeface="Lato"/>
                          <a:sym typeface="Lato"/>
                        </a:rPr>
                        <a:t>.</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R</a:t>
                      </a:r>
                      <a:r>
                        <a:rPr lang="en-GB" sz="900" u="none" cap="none" strike="noStrike">
                          <a:solidFill>
                            <a:schemeClr val="dk1"/>
                          </a:solidFill>
                          <a:latin typeface="Lato"/>
                          <a:ea typeface="Lato"/>
                          <a:cs typeface="Lato"/>
                          <a:sym typeface="Lato"/>
                        </a:rPr>
                        <a:t>oll clay into a cylinder or ball.</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different surface marks in clay.</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a clay pinch pot.</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Mix clay</a:t>
                      </a:r>
                      <a:r>
                        <a:rPr lang="en-GB" sz="900" u="none" cap="none" strike="noStrike">
                          <a:solidFill>
                            <a:schemeClr val="dk1"/>
                          </a:solidFill>
                          <a:latin typeface="Lato"/>
                          <a:ea typeface="Lato"/>
                          <a:cs typeface="Lato"/>
                          <a:sym typeface="Lato"/>
                        </a:rPr>
                        <a:t> slip </a:t>
                      </a:r>
                      <a:r>
                        <a:rPr lang="en-GB" sz="900">
                          <a:solidFill>
                            <a:schemeClr val="dk1"/>
                          </a:solidFill>
                          <a:latin typeface="Lato"/>
                          <a:ea typeface="Lato"/>
                          <a:cs typeface="Lato"/>
                          <a:sym typeface="Lato"/>
                        </a:rPr>
                        <a:t>using clay and water.</a:t>
                      </a:r>
                      <a:endParaRPr sz="900" u="none" cap="none" strike="noStrike">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Join two clay pieces using slip. </a:t>
                      </a:r>
                      <a:endParaRPr sz="900">
                        <a:solidFill>
                          <a:schemeClr val="dk1"/>
                        </a:solidFill>
                        <a:latin typeface="Lato"/>
                        <a:ea typeface="Lato"/>
                        <a:cs typeface="Lato"/>
                        <a:sym typeface="Lato"/>
                      </a:endParaRPr>
                    </a:p>
                    <a:p>
                      <a:pPr indent="-285750" lvl="0" marL="457200" marR="0" rtl="0" algn="l">
                        <a:lnSpc>
                          <a:spcPct val="100000"/>
                        </a:lnSpc>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M</a:t>
                      </a:r>
                      <a:r>
                        <a:rPr lang="en-GB" sz="900" u="none" cap="none" strike="noStrike">
                          <a:solidFill>
                            <a:schemeClr val="dk1"/>
                          </a:solidFill>
                          <a:latin typeface="Lato"/>
                          <a:ea typeface="Lato"/>
                          <a:cs typeface="Lato"/>
                          <a:sym typeface="Lato"/>
                        </a:rPr>
                        <a:t>ake a relief clay sculpture.</a:t>
                      </a:r>
                      <a:endParaRPr sz="900" u="none" cap="none" strike="noStrike">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a:t>
                      </a:r>
                      <a:r>
                        <a:rPr lang="en-GB" sz="900">
                          <a:solidFill>
                            <a:schemeClr val="dk1"/>
                          </a:solidFill>
                          <a:latin typeface="Lato"/>
                          <a:ea typeface="Lato"/>
                          <a:cs typeface="Lato"/>
                          <a:sym typeface="Lato"/>
                        </a:rPr>
                        <a:t>se hands in different ways as a tool to manipulate clay.</a:t>
                      </a:r>
                      <a:endParaRPr sz="900">
                        <a:solidFill>
                          <a:schemeClr val="dk1"/>
                        </a:solidFill>
                        <a:latin typeface="Lato"/>
                        <a:ea typeface="Lato"/>
                        <a:cs typeface="Lato"/>
                        <a:sym typeface="Lato"/>
                      </a:endParaRPr>
                    </a:p>
                    <a:p>
                      <a:pPr indent="-285750" lvl="0" marL="457200" rtl="0" algn="l">
                        <a:spcBef>
                          <a:spcPts val="0"/>
                        </a:spcBef>
                        <a:spcAft>
                          <a:spcPts val="0"/>
                        </a:spcAft>
                        <a:buClr>
                          <a:schemeClr val="dk1"/>
                        </a:buClr>
                        <a:buSzPts val="900"/>
                        <a:buFont typeface="Lato"/>
                        <a:buChar char="●"/>
                      </a:pPr>
                      <a:r>
                        <a:rPr lang="en-GB" sz="900">
                          <a:solidFill>
                            <a:schemeClr val="dk1"/>
                          </a:solidFill>
                          <a:latin typeface="Lato"/>
                          <a:ea typeface="Lato"/>
                          <a:cs typeface="Lato"/>
                          <a:sym typeface="Lato"/>
                        </a:rPr>
                        <a:t>Use clay tools to score clay.</a:t>
                      </a:r>
                      <a:endParaRPr sz="900">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464875">
                <a:tc>
                  <a:txBody>
                    <a:bodyPr/>
                    <a:lstStyle/>
                    <a:p>
                      <a:pPr indent="0" lvl="0" marL="0" marR="0" rtl="0" algn="ctr">
                        <a:lnSpc>
                          <a:spcPct val="100000"/>
                        </a:lnSpc>
                        <a:spcBef>
                          <a:spcPts val="0"/>
                        </a:spcBef>
                        <a:spcAft>
                          <a:spcPts val="0"/>
                        </a:spcAft>
                        <a:buClr>
                          <a:schemeClr val="dk1"/>
                        </a:buClr>
                        <a:buSzPts val="1100"/>
                        <a:buFont typeface="Arial"/>
                        <a:buNone/>
                      </a:pPr>
                      <a:r>
                        <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gridSpan="3">
                  <a:txBody>
                    <a:bodyPr/>
                    <a:lstStyle/>
                    <a:p>
                      <a:pPr indent="0" lvl="0" marL="0" rtl="0" algn="l">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So that they can:</a:t>
                      </a:r>
                      <a:r>
                        <a:rPr b="1" lang="en-GB" sz="800">
                          <a:solidFill>
                            <a:schemeClr val="dk1"/>
                          </a:solidFill>
                          <a:latin typeface="Lato"/>
                          <a:ea typeface="Lato"/>
                          <a:cs typeface="Lato"/>
                          <a:sym typeface="Lato"/>
                        </a:rPr>
                        <a:t>      </a:t>
                      </a:r>
                      <a:endParaRPr b="1" sz="800">
                        <a:solidFill>
                          <a:schemeClr val="dk1"/>
                        </a:solidFill>
                        <a:latin typeface="Lato"/>
                        <a:ea typeface="Lato"/>
                        <a:cs typeface="Lato"/>
                        <a:sym typeface="Lato"/>
                      </a:endParaRPr>
                    </a:p>
                    <a:p>
                      <a:pPr indent="0" lvl="0" marL="0" rtl="0" algn="r">
                        <a:spcBef>
                          <a:spcPts val="0"/>
                        </a:spcBef>
                        <a:spcAft>
                          <a:spcPts val="0"/>
                        </a:spcAft>
                        <a:buClr>
                          <a:schemeClr val="dk1"/>
                        </a:buClr>
                        <a:buSzPts val="1100"/>
                        <a:buFont typeface="Arial"/>
                        <a:buNone/>
                      </a:pPr>
                      <a:r>
                        <a:rPr b="1" lang="en-GB" sz="800">
                          <a:solidFill>
                            <a:schemeClr val="dk1"/>
                          </a:solidFill>
                          <a:latin typeface="Lato"/>
                          <a:ea typeface="Lato"/>
                          <a:cs typeface="Lato"/>
                          <a:sym typeface="Lato"/>
                        </a:rPr>
                        <a:t>See skills progression </a:t>
                      </a:r>
                      <a:r>
                        <a:rPr b="1" lang="en-GB" sz="800" u="sng">
                          <a:solidFill>
                            <a:schemeClr val="dk1"/>
                          </a:solidFill>
                          <a:latin typeface="Lato"/>
                          <a:ea typeface="Lato"/>
                          <a:cs typeface="Lato"/>
                          <a:sym typeface="Lato"/>
                          <a:hlinkClick action="ppaction://hlinksldjump" r:id="rId3">
                            <a:extLst>
                              <a:ext uri="{A12FA001-AC4F-418D-AE19-62706E023703}">
                                <ahyp:hlinkClr val="tx"/>
                              </a:ext>
                            </a:extLst>
                          </a:hlinkClick>
                        </a:rPr>
                        <a:t>here</a:t>
                      </a:r>
                      <a:endParaRPr b="1">
                        <a:solidFill>
                          <a:schemeClr val="dk1"/>
                        </a:solidFill>
                        <a:latin typeface="Lato"/>
                        <a:ea typeface="Lato"/>
                        <a:cs typeface="Lato"/>
                        <a:sym typeface="Lato"/>
                      </a:endParaRPr>
                    </a:p>
                  </a:txBody>
                  <a:tcPr marT="134375" marB="134375"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hMerge="1"/>
                <a:tc hMerge="1"/>
              </a:tr>
              <a:tr h="1327325">
                <a:tc>
                  <a:txBody>
                    <a:bodyPr/>
                    <a:lstStyle/>
                    <a:p>
                      <a:pPr indent="0" lvl="0" marL="0" marR="0" rtl="0" algn="ctr">
                        <a:lnSpc>
                          <a:spcPct val="100000"/>
                        </a:lnSpc>
                        <a:spcBef>
                          <a:spcPts val="0"/>
                        </a:spcBef>
                        <a:spcAft>
                          <a:spcPts val="0"/>
                        </a:spcAft>
                        <a:buNone/>
                      </a:pPr>
                      <a:r>
                        <a:t/>
                      </a:r>
                      <a:endParaRPr b="1" sz="1400" u="none" cap="none" strike="noStrike">
                        <a:solidFill>
                          <a:schemeClr val="dk1"/>
                        </a:solidFill>
                        <a:latin typeface="Lato"/>
                        <a:ea typeface="Lato"/>
                        <a:cs typeface="Lato"/>
                        <a:sym typeface="Lato"/>
                      </a:endParaRPr>
                    </a:p>
                  </a:txBody>
                  <a:tcPr marT="134375" marB="134375"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Use a range of drawing materials, art application techniques, mixed-media scraps and modelling materials to create child-led art with no set outcome.</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Cut, thread, join and manipulate materials safely, focussing on process over outcome.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850"/>
                        <a:buFont typeface="Arial"/>
                        <a:buNone/>
                      </a:pPr>
                      <a:r>
                        <a:rPr lang="en-GB" sz="850">
                          <a:solidFill>
                            <a:schemeClr val="dk1"/>
                          </a:solidFill>
                          <a:latin typeface="Lato"/>
                          <a:ea typeface="Lato"/>
                          <a:cs typeface="Lato"/>
                          <a:sym typeface="Lato"/>
                        </a:rPr>
                        <a:t>Begin to develop observational skills (for example, by using mirrors to include the main features of faces.)</a:t>
                      </a:r>
                      <a:endParaRPr sz="850">
                        <a:solidFill>
                          <a:schemeClr val="dk1"/>
                        </a:solidFill>
                        <a:latin typeface="Lato"/>
                        <a:ea typeface="Lato"/>
                        <a:cs typeface="Lato"/>
                        <a:sym typeface="Lato"/>
                      </a:endParaRPr>
                    </a:p>
                    <a:p>
                      <a:pPr indent="0" lvl="0" marL="0" rtl="0" algn="l">
                        <a:spcBef>
                          <a:spcPts val="0"/>
                        </a:spcBef>
                        <a:spcAft>
                          <a:spcPts val="0"/>
                        </a:spcAft>
                        <a:buNone/>
                      </a:pPr>
                      <a:r>
                        <a:t/>
                      </a:r>
                      <a:endParaRPr>
                        <a:solidFill>
                          <a:schemeClr val="dk1"/>
                        </a:solidFill>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100"/>
                        <a:buFont typeface="Arial"/>
                        <a:buNone/>
                      </a:pPr>
                      <a:r>
                        <a:rPr lang="en-GB" sz="850" u="none" cap="none" strike="noStrike">
                          <a:solidFill>
                            <a:schemeClr val="dk1"/>
                          </a:solidFill>
                          <a:latin typeface="Lato"/>
                          <a:ea typeface="Lato"/>
                          <a:cs typeface="Lato"/>
                          <a:sym typeface="Lato"/>
                        </a:rPr>
                        <a:t>Develop some control when using a wide range of tools to draw, paint and create crafts and sculptures.</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Explore and analyse a wider variety of ways to join and fix materials in place.</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Further demonstrate increased control with a greater range of media.</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Make choices about which materials and techniques to use to create an effect.</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Use hands and tools with confidence when cutting, shaping and joining paper, card and malleable materials.</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Develop observational skills to look closely and aim to reflect some of the formal elements of art (colour, pattern, texture, line, shape, form and space) in their work.</a:t>
                      </a:r>
                      <a:endParaRPr sz="850" u="none" cap="none" strike="noStrike">
                        <a:solidFill>
                          <a:schemeClr val="dk1"/>
                        </a:solidFill>
                        <a:latin typeface="Lato"/>
                        <a:ea typeface="Lato"/>
                        <a:cs typeface="Lato"/>
                        <a:sym typeface="Lato"/>
                      </a:endParaRPr>
                    </a:p>
                  </a:txBody>
                  <a:tcPr marT="61200" marB="61200" marR="106900" marL="1069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192" name="Google Shape;192;p22"/>
          <p:cNvSpPr txBox="1"/>
          <p:nvPr>
            <p:ph idx="12" type="sldNum"/>
          </p:nvPr>
        </p:nvSpPr>
        <p:spPr>
          <a:xfrm>
            <a:off x="9983802" y="6986124"/>
            <a:ext cx="641700" cy="578400"/>
          </a:xfrm>
          <a:prstGeom prst="rect">
            <a:avLst/>
          </a:prstGeom>
          <a:noFill/>
          <a:ln>
            <a:noFill/>
          </a:ln>
        </p:spPr>
        <p:txBody>
          <a:bodyPr anchorCtr="0" anchor="ctr" bIns="116050" lIns="116050" spcFirstLastPara="1" rIns="116050" wrap="square" tIns="116050">
            <a:normAutofit/>
          </a:bodyPr>
          <a:lstStyle/>
          <a:p>
            <a:pPr indent="0" lvl="0" marL="0" rtl="0" algn="r">
              <a:spcBef>
                <a:spcPts val="0"/>
              </a:spcBef>
              <a:spcAft>
                <a:spcPts val="0"/>
              </a:spcAft>
              <a:buClr>
                <a:srgbClr val="000000"/>
              </a:buClr>
              <a:buSzPts val="1100"/>
              <a:buFont typeface="Arial"/>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A4 Landscape Templat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F28B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