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7560000" cx="10692000"/>
  <p:notesSz cx="7560000" cy="10692000"/>
  <p:embeddedFontLst>
    <p:embeddedFont>
      <p:font typeface="Caveat"/>
      <p:regular r:id="rId21"/>
      <p:bold r:id="rId22"/>
    </p:embeddedFont>
    <p:embeddedFont>
      <p:font typeface="Lato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  <p15:guide id="3" orient="horz" pos="2665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EA4177C-EEF0-4CC8-B6EF-807F2EA4C978}">
  <a:tblStyle styleId="{2EA4177C-EEF0-4CC8-B6EF-807F2EA4C978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  <p:guide pos="2665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Caveat-bold.fntdata"/><Relationship Id="rId21" Type="http://schemas.openxmlformats.org/officeDocument/2006/relationships/font" Target="fonts/Caveat-regular.fntdata"/><Relationship Id="rId24" Type="http://schemas.openxmlformats.org/officeDocument/2006/relationships/font" Target="fonts/Lato-bold.fntdata"/><Relationship Id="rId23" Type="http://schemas.openxmlformats.org/officeDocument/2006/relationships/font" Target="fonts/La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Lato-boldItalic.fntdata"/><Relationship Id="rId25" Type="http://schemas.openxmlformats.org/officeDocument/2006/relationships/font" Target="fonts/Lato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1" name="Google Shape;5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0" name="Google Shape;14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1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2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8" name="Google Shape;15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3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4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6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9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ogression KSV - Cover">
  <p:cSld name="CUSTOM_4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/>
        </p:nvSpPr>
        <p:spPr>
          <a:xfrm>
            <a:off x="998525" y="4867500"/>
            <a:ext cx="7435200" cy="141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1" i="0" lang="en-GB" sz="6000" u="none" cap="none" strike="noStrike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Music</a:t>
            </a:r>
            <a:endParaRPr b="1" i="0" sz="60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047500" y="6298375"/>
            <a:ext cx="4404300" cy="487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</a:defRPr>
            </a:lvl2pPr>
            <a:lvl3pPr lvl="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</a:defRPr>
            </a:lvl3pPr>
            <a:lvl4pPr lvl="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</a:defRPr>
            </a:lvl4pPr>
            <a:lvl5pPr lvl="4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</a:defRPr>
            </a:lvl5pPr>
            <a:lvl6pPr lvl="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</a:defRPr>
            </a:lvl6pPr>
            <a:lvl7pPr lvl="6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</a:defRPr>
            </a:lvl7pPr>
            <a:lvl8pPr lvl="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</a:defRPr>
            </a:lvl8pPr>
            <a:lvl9pPr lvl="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11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  <a:noFill/>
          <a:ln>
            <a:noFill/>
          </a:ln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46" name="Google Shape;46;p11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47" name="Google Shape;47;p11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ditable title">
  <p:cSld name="CUSTOM_3_2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Google Shape;20;p5"/>
          <p:cNvGraphicFramePr/>
          <p:nvPr/>
        </p:nvGraphicFramePr>
        <p:xfrm>
          <a:off x="0" y="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{2EA4177C-EEF0-4CC8-B6EF-807F2EA4C978}</a:tableStyleId>
              </a:tblPr>
              <a:tblGrid>
                <a:gridCol w="5287725"/>
                <a:gridCol w="1840275"/>
                <a:gridCol w="3564000"/>
              </a:tblGrid>
              <a:tr h="48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b="1" sz="1600" u="none" cap="none" strike="noStrike"/>
                    </a:p>
                  </a:txBody>
                  <a:tcPr marT="61200" marB="61200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</a:tr>
            </a:tbl>
          </a:graphicData>
        </a:graphic>
      </p:graphicFrame>
      <p:sp>
        <p:nvSpPr>
          <p:cNvPr id="21" name="Google Shape;21;p5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Caveat"/>
              <a:buNone/>
              <a:defRPr b="1" sz="2500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defRPr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2pPr>
            <a:lvl3pPr lvl="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3pPr>
            <a:lvl4pPr lvl="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4pPr>
            <a:lvl5pPr lvl="4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5pPr>
            <a:lvl6pPr lvl="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6pPr>
            <a:lvl7pPr lvl="6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7pPr>
            <a:lvl8pPr lvl="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8pPr>
            <a:lvl9pPr lvl="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22" name="Google Shape;22;p5"/>
          <p:cNvSpPr txBox="1"/>
          <p:nvPr>
            <p:ph idx="2" type="subTitle"/>
          </p:nvPr>
        </p:nvSpPr>
        <p:spPr>
          <a:xfrm>
            <a:off x="5287800" y="-12650"/>
            <a:ext cx="53955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b="1" sz="1800">
                <a:solidFill>
                  <a:srgbClr val="000000"/>
                </a:solidFill>
              </a:defRPr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2pPr>
            <a:lvl3pPr lvl="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3pPr>
            <a:lvl4pPr lvl="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4pPr>
            <a:lvl5pPr lvl="4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5pPr>
            <a:lvl6pPr lvl="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6pPr>
            <a:lvl7pPr lvl="6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7pPr>
            <a:lvl8pPr lvl="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8pPr>
            <a:lvl9pPr lvl="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23" name="Google Shape;23;p5"/>
          <p:cNvSpPr txBox="1"/>
          <p:nvPr>
            <p:ph idx="3" type="subTitle"/>
          </p:nvPr>
        </p:nvSpPr>
        <p:spPr>
          <a:xfrm>
            <a:off x="3841650" y="7075091"/>
            <a:ext cx="30087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sz="1000"/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  <a:noFill/>
          <a:ln>
            <a:noFill/>
          </a:ln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42" name="Google Shape;42;p10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veat"/>
              <a:buNone/>
              <a:defRPr b="1" i="0" sz="3600" u="none" cap="none" strike="noStrike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Lato"/>
              <a:buNone/>
              <a:defRPr b="1" i="0" sz="36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Lato"/>
              <a:buNone/>
              <a:defRPr b="1" i="0" sz="36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Lato"/>
              <a:buNone/>
              <a:defRPr b="1" i="0" sz="36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Lato"/>
              <a:buNone/>
              <a:defRPr b="1" i="0" sz="36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Lato"/>
              <a:buNone/>
              <a:defRPr b="1" i="0" sz="36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Lato"/>
              <a:buNone/>
              <a:defRPr b="1" i="0" sz="36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Lato"/>
              <a:buNone/>
              <a:defRPr b="1" i="0" sz="36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Lato"/>
              <a:buNone/>
              <a:defRPr b="1" i="0" sz="36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Font typeface="Lato"/>
              <a:buChar char="●"/>
              <a:defRPr b="0" i="0" sz="23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○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429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■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429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429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○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429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■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429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429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○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429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■"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kapowprimary.com/featured_documents/music-progression-of-skills/" TargetMode="External"/><Relationship Id="rId4" Type="http://schemas.openxmlformats.org/officeDocument/2006/relationships/hyperlink" Target="https://www.kapowprimary.com/featured_documents/music-key-skills-knowledge-by-unit/" TargetMode="External"/><Relationship Id="rId5" Type="http://schemas.openxmlformats.org/officeDocument/2006/relationships/hyperlink" Target="https://www.kapowprimary.com/featured_documents/music-progression-of-skills-and-knowledge-condensed/" TargetMode="External"/><Relationship Id="rId6" Type="http://schemas.openxmlformats.org/officeDocument/2006/relationships/hyperlink" Target="https://www.kapowprimary.com/featured_documents/105377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" type="subTitle"/>
          </p:nvPr>
        </p:nvSpPr>
        <p:spPr>
          <a:xfrm>
            <a:off x="1047500" y="6117875"/>
            <a:ext cx="4404300" cy="487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ts val="1400"/>
              <a:buNone/>
            </a:pPr>
            <a:r>
              <a:rPr lang="en-GB"/>
              <a:t>Progression of knowledge and skills</a:t>
            </a:r>
            <a:endParaRPr/>
          </a:p>
        </p:txBody>
      </p:sp>
      <p:sp>
        <p:nvSpPr>
          <p:cNvPr id="54" name="Google Shape;54;p12"/>
          <p:cNvSpPr txBox="1"/>
          <p:nvPr>
            <p:ph idx="1" type="subTitle"/>
          </p:nvPr>
        </p:nvSpPr>
        <p:spPr>
          <a:xfrm>
            <a:off x="1061867" y="6461400"/>
            <a:ext cx="4404300" cy="487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ts val="1400"/>
              <a:buNone/>
            </a:pPr>
            <a:r>
              <a:rPr b="1" lang="en-GB"/>
              <a:t>Subject leader overview EYFS - Year 6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2" name="Google Shape;142;p21"/>
          <p:cNvGraphicFramePr/>
          <p:nvPr/>
        </p:nvGraphicFramePr>
        <p:xfrm>
          <a:off x="299950" y="76057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{2EA4177C-EEF0-4CC8-B6EF-807F2EA4C978}</a:tableStyleId>
              </a:tblPr>
              <a:tblGrid>
                <a:gridCol w="2523025"/>
                <a:gridCol w="2523025"/>
                <a:gridCol w="2523025"/>
                <a:gridCol w="2523025"/>
              </a:tblGrid>
              <a:tr h="3455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3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4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5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6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628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that music from different times has different features.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1"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(Also part of the Listening strand)</a:t>
                      </a:r>
                      <a:endParaRPr i="1"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*Recognising and discussing the stylistic features of different genres, styles and traditions of music using musical vocabulary.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1"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(Also part of the Listening strand)</a:t>
                      </a:r>
                      <a:endParaRPr i="1"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*Confidently discussing the stylistic features of different genres, styles and traditions of music and explaining how these have developed over time.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1"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(Also part of the Listening strand)</a:t>
                      </a:r>
                      <a:endParaRPr i="1"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*Discussing musical eras in context, identifying how they have influenced each other, and discussing the impact of different composers on the development of musical styles.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1"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(Also part of the Listening strand)</a:t>
                      </a:r>
                      <a:endParaRPr i="1"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66825">
                <a:tc gridSpan="4"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*Also form part of the ‘Inter-related dimensions of music’ strand.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hMerge="1"/>
                <a:tc hMerge="1"/>
              </a:tr>
            </a:tbl>
          </a:graphicData>
        </a:graphic>
      </p:graphicFrame>
      <p:sp>
        <p:nvSpPr>
          <p:cNvPr id="143" name="Google Shape;143;p21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850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27877"/>
              <a:buNone/>
            </a:pPr>
            <a:r>
              <a:rPr lang="en-GB" sz="2300">
                <a:solidFill>
                  <a:schemeClr val="dk1"/>
                </a:solidFill>
              </a:rPr>
              <a:t>Progression of skills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4" name="Google Shape;144;p21"/>
          <p:cNvSpPr txBox="1"/>
          <p:nvPr>
            <p:ph idx="2" type="subTitle"/>
          </p:nvPr>
        </p:nvSpPr>
        <p:spPr>
          <a:xfrm>
            <a:off x="5287800" y="-12650"/>
            <a:ext cx="53955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650">
                <a:solidFill>
                  <a:schemeClr val="dk1"/>
                </a:solidFill>
              </a:rPr>
              <a:t>The history of music (KS2 only)</a:t>
            </a:r>
            <a:endParaRPr sz="1650">
              <a:solidFill>
                <a:schemeClr val="dk1"/>
              </a:solidFill>
            </a:endParaRPr>
          </a:p>
        </p:txBody>
      </p:sp>
      <p:sp>
        <p:nvSpPr>
          <p:cNvPr id="145" name="Google Shape;145;p21"/>
          <p:cNvSpPr txBox="1"/>
          <p:nvPr>
            <p:ph idx="3" type="subTitle"/>
          </p:nvPr>
        </p:nvSpPr>
        <p:spPr>
          <a:xfrm>
            <a:off x="3841650" y="7075091"/>
            <a:ext cx="30087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ts val="1000"/>
              <a:buNone/>
            </a:pPr>
            <a:r>
              <a:rPr lang="en-GB"/>
              <a:t>Progression of knowledge and skills</a:t>
            </a:r>
            <a:endParaRPr/>
          </a:p>
        </p:txBody>
      </p:sp>
      <p:sp>
        <p:nvSpPr>
          <p:cNvPr id="146" name="Google Shape;146;p21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2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70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42857"/>
              <a:buNone/>
            </a:pPr>
            <a:r>
              <a:rPr lang="en-GB">
                <a:solidFill>
                  <a:schemeClr val="dk1"/>
                </a:solidFill>
              </a:rPr>
              <a:t>Progression of  knowledge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2" name="Google Shape;152;p22"/>
          <p:cNvSpPr txBox="1"/>
          <p:nvPr>
            <p:ph idx="2" type="subTitle"/>
          </p:nvPr>
        </p:nvSpPr>
        <p:spPr>
          <a:xfrm>
            <a:off x="5287800" y="-12650"/>
            <a:ext cx="53955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650">
                <a:solidFill>
                  <a:schemeClr val="dk1"/>
                </a:solidFill>
              </a:rPr>
              <a:t>The inter-related dimensions of music</a:t>
            </a:r>
            <a:endParaRPr sz="1650">
              <a:solidFill>
                <a:schemeClr val="dk1"/>
              </a:solidFill>
            </a:endParaRPr>
          </a:p>
        </p:txBody>
      </p:sp>
      <p:graphicFrame>
        <p:nvGraphicFramePr>
          <p:cNvPr id="153" name="Google Shape;153;p22"/>
          <p:cNvGraphicFramePr/>
          <p:nvPr/>
        </p:nvGraphicFramePr>
        <p:xfrm>
          <a:off x="211688" y="708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{2EA4177C-EEF0-4CC8-B6EF-807F2EA4C978}</a:tableStyleId>
              </a:tblPr>
              <a:tblGrid>
                <a:gridCol w="1565975"/>
                <a:gridCol w="2900100"/>
                <a:gridCol w="2900100"/>
                <a:gridCol w="2900100"/>
              </a:tblGrid>
              <a:tr h="243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EYFS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28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Pitch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what ‘high’ and ‘ low’ notes are.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pitch means how high or low a note sounds.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'tuned' instruments play more than one pitch of notes.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some tuned instruments have a lower range of pitches and some have a higher range of pitches.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a melody is made up from high and low pitched notes played one after the other, making a tune.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28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Duration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recognise that different sounds can be long or short.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rhythm means a pattern of long and short notes.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'duration' means how long a note, phrase or whole piece of music lasts.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the long and short sounds of a spoken phrase can be represented by a rhythm.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28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Dynamics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instruments can be played loudly or softly.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dynamics means how loud or soft a sound is.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sounds can be adapted to change their mood, eg through dynamics.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dynamics can change the effect a sound has on the audience.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28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Tempo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recognise music that is ‘fast’ or ‘slow’.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we can match our body movements to the speed (tempo) or pulse (beat)  of music.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the ‘pulse’ is the steady beat that goes through music.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tempo is the speed of the music.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the tempo of a musical phrase can be changed to achieve a different effect.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54" name="Google Shape;154;p22"/>
          <p:cNvSpPr txBox="1"/>
          <p:nvPr>
            <p:ph idx="3" type="subTitle"/>
          </p:nvPr>
        </p:nvSpPr>
        <p:spPr>
          <a:xfrm>
            <a:off x="3841650" y="7075091"/>
            <a:ext cx="30087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ts val="1000"/>
              <a:buNone/>
            </a:pPr>
            <a:r>
              <a:rPr lang="en-GB"/>
              <a:t>Progression of knowledge and skills</a:t>
            </a:r>
            <a:endParaRPr/>
          </a:p>
        </p:txBody>
      </p:sp>
      <p:sp>
        <p:nvSpPr>
          <p:cNvPr id="155" name="Google Shape;155;p22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3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70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42857"/>
              <a:buNone/>
            </a:pPr>
            <a:r>
              <a:rPr lang="en-GB">
                <a:solidFill>
                  <a:schemeClr val="dk1"/>
                </a:solidFill>
              </a:rPr>
              <a:t>Progression of  knowledge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61" name="Google Shape;161;p23"/>
          <p:cNvSpPr txBox="1"/>
          <p:nvPr>
            <p:ph idx="2" type="subTitle"/>
          </p:nvPr>
        </p:nvSpPr>
        <p:spPr>
          <a:xfrm>
            <a:off x="5287800" y="-12650"/>
            <a:ext cx="53955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650">
                <a:solidFill>
                  <a:schemeClr val="dk1"/>
                </a:solidFill>
              </a:rPr>
              <a:t>The inter-related dimensions of music</a:t>
            </a:r>
            <a:endParaRPr sz="1650">
              <a:solidFill>
                <a:schemeClr val="dk1"/>
              </a:solidFill>
            </a:endParaRPr>
          </a:p>
        </p:txBody>
      </p:sp>
      <p:graphicFrame>
        <p:nvGraphicFramePr>
          <p:cNvPr id="162" name="Google Shape;162;p23"/>
          <p:cNvGraphicFramePr/>
          <p:nvPr/>
        </p:nvGraphicFramePr>
        <p:xfrm>
          <a:off x="211688" y="708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{2EA4177C-EEF0-4CC8-B6EF-807F2EA4C978}</a:tableStyleId>
              </a:tblPr>
              <a:tblGrid>
                <a:gridCol w="1565975"/>
                <a:gridCol w="2900100"/>
                <a:gridCol w="2900100"/>
                <a:gridCol w="2900100"/>
              </a:tblGrid>
              <a:tr h="243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EYFS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28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Timbre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different instruments can sound like a particular character.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highlight>
                            <a:schemeClr val="lt1"/>
                          </a:highlight>
                          <a:latin typeface="Lato"/>
                          <a:ea typeface="Lato"/>
                          <a:cs typeface="Lato"/>
                          <a:sym typeface="Lato"/>
                        </a:rPr>
                        <a:t>To recognise that voices and instruments can imitate sounds from the world around us (eg. vehicles).</a:t>
                      </a:r>
                      <a:endParaRPr sz="9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'timbre' means the quality of a sound; eg that different instruments would sound different playing a note of the same pitch.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my voice can create different timbres to help tell a story.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musical instruments can be used to create 'real life' sound effects.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an  instrument can be matched to an animal noise based on its timbre.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28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Texture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music often has more than one instrument  being played at a time.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music has layers called 'texture'.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 graphic score can show a picture of the layers, or 'texture', of a piece of music.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28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Structure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recognise the chorus in a familiar song.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 piece of music can have more than one section, eg a versed and a chorus.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structure means the organisation of sounds within music, eg a chorus and verse pattern in a song.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28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GB" sz="13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Notation</a:t>
                      </a:r>
                      <a:endParaRPr b="1" sz="13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signals can tell us when to start or stop playing. 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music can be represented by pictures or symbols.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'notation' means writing music down so that someone else can play it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 know that a graphic score can show a picture of the structure and / or texture of music.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63" name="Google Shape;163;p23"/>
          <p:cNvSpPr txBox="1"/>
          <p:nvPr>
            <p:ph idx="3" type="subTitle"/>
          </p:nvPr>
        </p:nvSpPr>
        <p:spPr>
          <a:xfrm>
            <a:off x="3841650" y="7075091"/>
            <a:ext cx="30087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ts val="1000"/>
              <a:buNone/>
            </a:pPr>
            <a:r>
              <a:rPr lang="en-GB"/>
              <a:t>Progression of knowledge and skills</a:t>
            </a:r>
            <a:endParaRPr/>
          </a:p>
        </p:txBody>
      </p:sp>
      <p:sp>
        <p:nvSpPr>
          <p:cNvPr id="164" name="Google Shape;164;p23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4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70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42857"/>
              <a:buNone/>
            </a:pPr>
            <a:r>
              <a:rPr lang="en-GB">
                <a:solidFill>
                  <a:schemeClr val="dk1"/>
                </a:solidFill>
              </a:rPr>
              <a:t>Progression of  knowledge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70" name="Google Shape;170;p24"/>
          <p:cNvSpPr txBox="1"/>
          <p:nvPr>
            <p:ph idx="2" type="subTitle"/>
          </p:nvPr>
        </p:nvSpPr>
        <p:spPr>
          <a:xfrm>
            <a:off x="5287800" y="-12650"/>
            <a:ext cx="53955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650">
                <a:solidFill>
                  <a:schemeClr val="dk1"/>
                </a:solidFill>
              </a:rPr>
              <a:t>The inter-related dimensions of music</a:t>
            </a:r>
            <a:endParaRPr sz="1650">
              <a:solidFill>
                <a:schemeClr val="dk1"/>
              </a:solidFill>
            </a:endParaRPr>
          </a:p>
        </p:txBody>
      </p:sp>
      <p:graphicFrame>
        <p:nvGraphicFramePr>
          <p:cNvPr id="171" name="Google Shape;171;p24"/>
          <p:cNvGraphicFramePr/>
          <p:nvPr/>
        </p:nvGraphicFramePr>
        <p:xfrm>
          <a:off x="211688" y="708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{2EA4177C-EEF0-4CC8-B6EF-807F2EA4C978}</a:tableStyleId>
              </a:tblPr>
              <a:tblGrid>
                <a:gridCol w="1221050"/>
                <a:gridCol w="2261300"/>
                <a:gridCol w="2261300"/>
                <a:gridCol w="2261300"/>
                <a:gridCol w="2261300"/>
              </a:tblGrid>
              <a:tr h="256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3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4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5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6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5214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Pitch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the group of pitches in a song is called its 'key' and that a key decides whether a song sounds happy or sad.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some traditional music around the world is based on five-notes called a 'pentatonic' scale.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a pentatonic melody uses only the five  notes C D E G A.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 bass line is the lowest pitch line of notes in a piece of music, and a walking bassline (where patterns of notes go up then down again) is common in rock and roll.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 glissando in music means a sliding effect played on instruments or made by your voice.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'transposing' a melody means changing its key, making it higher or lower pitched.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a minor key (pitch) can be used to make music sound sad.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major chords create a bright, happy sound.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 'bent note' is a note that varies in its pitch, eg the pitch may slide up or down.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varying effects can be created using only your voice, for example by changing the pitch, dynamic or tempo of the sounds made.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the Solfa syllables represent the pitches in an octave.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'major' key signatures use note pitches that sound cheerful and upbeat.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'minor' key signatures use note pitches that can suggest sadness and tension.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 melody can be adapted by changing its pitch.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347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Duration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different notes have different durations, and that crotchets are worth one whole beat.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written music tells you how long to play a note for.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combining different instruments playing different rhythms creates layers of sound called ‘texture’.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playing ‘in time’ requires playing the notes for the correct duration  as well as at the correct speed.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 motif in music can be a repeated rhythm.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‘poly-rhythms’ means many different rhythms played at once.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the duration of a note or phrase in music can be shown using a repeated symbol or the size of a symbol on a graphic score.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all types of music notation show note duration.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representing beats of silence or ‘rests’ in written music is important as it helps us play rhythms correctly.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 quaver is worth half a beat, a crotchet one whole beat and a minim two whole beats.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597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Dynamics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the word 'crescendo' means a sound getting gradually louder.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changing the dynamics of a musical phrase or motif can change the texture of a piece of music.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varying effects can be created using only your voice, for example by changing the pitch, dynamic or tempo of the sounds made.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 melody can be adapted by changing its dynamics.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19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Tempo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playing in time means all performers playing together at the same speed.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a slow tempo can be used to make music sound sad.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varying effects can be created using only your voice, for example by changing the pitch, dynamic or tempo of the sounds made.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 melody can be adapted by changing its dynamics, pitch or tempo.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72" name="Google Shape;172;p24"/>
          <p:cNvSpPr txBox="1"/>
          <p:nvPr>
            <p:ph idx="3" type="subTitle"/>
          </p:nvPr>
        </p:nvSpPr>
        <p:spPr>
          <a:xfrm>
            <a:off x="3841650" y="7075091"/>
            <a:ext cx="30087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ts val="1000"/>
              <a:buNone/>
            </a:pPr>
            <a:r>
              <a:rPr lang="en-GB"/>
              <a:t>Progression of knowledge and skills</a:t>
            </a:r>
            <a:endParaRPr/>
          </a:p>
        </p:txBody>
      </p:sp>
      <p:sp>
        <p:nvSpPr>
          <p:cNvPr id="173" name="Google Shape;173;p24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5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70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42857"/>
              <a:buNone/>
            </a:pPr>
            <a:r>
              <a:rPr lang="en-GB">
                <a:solidFill>
                  <a:schemeClr val="dk1"/>
                </a:solidFill>
              </a:rPr>
              <a:t>Progression of  knowledge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79" name="Google Shape;179;p25"/>
          <p:cNvSpPr txBox="1"/>
          <p:nvPr>
            <p:ph idx="2" type="subTitle"/>
          </p:nvPr>
        </p:nvSpPr>
        <p:spPr>
          <a:xfrm>
            <a:off x="5287800" y="-12650"/>
            <a:ext cx="53955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1650">
                <a:solidFill>
                  <a:schemeClr val="dk1"/>
                </a:solidFill>
              </a:rPr>
              <a:t>The inter-related dimensions of music</a:t>
            </a:r>
            <a:endParaRPr sz="1650">
              <a:solidFill>
                <a:schemeClr val="dk1"/>
              </a:solidFill>
            </a:endParaRPr>
          </a:p>
        </p:txBody>
      </p:sp>
      <p:graphicFrame>
        <p:nvGraphicFramePr>
          <p:cNvPr id="180" name="Google Shape;180;p25"/>
          <p:cNvGraphicFramePr/>
          <p:nvPr/>
        </p:nvGraphicFramePr>
        <p:xfrm>
          <a:off x="212863" y="47724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{2EA4177C-EEF0-4CC8-B6EF-807F2EA4C978}</a:tableStyleId>
              </a:tblPr>
              <a:tblGrid>
                <a:gridCol w="925675"/>
                <a:gridCol w="1495475"/>
                <a:gridCol w="2173525"/>
                <a:gridCol w="1978325"/>
                <a:gridCol w="3693250"/>
              </a:tblGrid>
              <a:tr h="331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3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4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5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6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275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Timbre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the timbre of instruments played affect the mood and style of a piece of music.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grouping instruments according to their timbre can create contrasting ‘textures’ in music.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both instruments and voices can create audio effects that describe something you can see.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human voices have their own individual timbre, and that this can be adapted by using the voice  in different ways.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timbre can also be thought of as 'tone colour' and can be described in many ways eg warm or cold, rich or bright.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612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Texture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many types of music from around the world consist of  more than one layer of sound; for example a ‘tala’ and ‘rag’ in traditional Indian music.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combining different instruments and different rhythms when we compose can create layers of sound we call 'texture'.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harmony means playing two notes at the same time, which usually sound good together.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a chord is the layering of several pitches played at the same time.</a:t>
                      </a:r>
                      <a:endParaRPr sz="900" u="none" cap="none" strike="noStrike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poly-rhythms means many rhythms played at once.</a:t>
                      </a:r>
                      <a:endParaRPr sz="900" u="none" cap="none" strike="noStrike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texture can be created by adding or removing instruments in a piece and can create the effect of dynamic change.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 'counter-subject' or 'counter-melody' provides contrast to the main melody.</a:t>
                      </a:r>
                      <a:endParaRPr sz="9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 counter-melody is different to harmony because it uses a different rhythm as well as complementary notes.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 ‘polyphonic’ texture means lots of individual melodies layered together, like in a canon.</a:t>
                      </a:r>
                      <a:endParaRPr sz="9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001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Structure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in a ballad, a 'stanza' means a verse.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music from different places often has different structural features, eg traditional Chinese music is based on the five-note pentatonic scale.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deciding the structure of music when composing can help us create interesting music with contrasting sections.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An ostinato is a musical pattern that is repeated over and over; a vocal ostinato is a pattern created with your voice.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musical motifs (repeating patterns) are used as a building block in many well-known pieces of music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 loop is a repeated rhythm or melody, and is another word for ostinato.</a:t>
                      </a:r>
                      <a:endParaRPr sz="900" u="none" cap="none" strike="noStrike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12-bar Blues is a sequence of 12 bars of music, made up of three different chords.</a:t>
                      </a:r>
                      <a:endParaRPr sz="900" u="none" cap="none" strike="noStrike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 chord progression is a sequence of chords that repeats throughout a song.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 canon is a musical structure or 'form' in which an opening melody is imitated by one or more parts coming in one by one.</a:t>
                      </a:r>
                      <a:endParaRPr sz="9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a ‘theme’ in music is the main melody and that ‘variations’ are when this melody has been changed in some way.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n-GB" sz="9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ground bass is a repeating melody played on a bass instrument in Baroque music.</a:t>
                      </a:r>
                      <a:endParaRPr sz="9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257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Notation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'reading' music means using how the written note symbols look and their position to know what notes to play.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‘performance directions’ are words added to music notation to tell the performers how to play.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simple pictures can be used to represent the structure (organisation) of music.</a:t>
                      </a:r>
                      <a:endParaRPr sz="900" u="none" cap="none" strike="noStrike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Lato"/>
                          <a:ea typeface="Lato"/>
                          <a:cs typeface="Lato"/>
                          <a:sym typeface="Lato"/>
                        </a:rPr>
                        <a:t>To understand that in written staff notation, notes can go on or between lines, and that the lines show the pitch of the note.</a:t>
                      </a:r>
                      <a:endParaRPr sz="900" u="none" cap="none" strike="noStrike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'graphic notation' means writing music down using your choice of pictures or symbols but 'staff notation' means music written more formally on the special lines called 'staves'.</a:t>
                      </a:r>
                      <a:endParaRPr sz="900" u="none" cap="none" strike="noStrike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Lato"/>
                          <a:ea typeface="Lato"/>
                          <a:cs typeface="Lato"/>
                          <a:sym typeface="Lato"/>
                        </a:rPr>
                        <a:t>To know that chord progressions are represented in music by Roman numerals.</a:t>
                      </a:r>
                      <a:endParaRPr sz="900" u="none" cap="none" strike="noStrike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81" name="Google Shape;181;p25"/>
          <p:cNvSpPr txBox="1"/>
          <p:nvPr>
            <p:ph idx="3" type="subTitle"/>
          </p:nvPr>
        </p:nvSpPr>
        <p:spPr>
          <a:xfrm>
            <a:off x="3841650" y="7075091"/>
            <a:ext cx="30087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ts val="1000"/>
              <a:buNone/>
            </a:pPr>
            <a:r>
              <a:rPr lang="en-GB"/>
              <a:t>Progression of knowledge and skills</a:t>
            </a:r>
            <a:endParaRPr/>
          </a:p>
        </p:txBody>
      </p:sp>
      <p:sp>
        <p:nvSpPr>
          <p:cNvPr id="182" name="Google Shape;182;p25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GB"/>
              <a:t>Introduction</a:t>
            </a:r>
            <a:endParaRPr/>
          </a:p>
        </p:txBody>
      </p:sp>
      <p:sp>
        <p:nvSpPr>
          <p:cNvPr id="60" name="Google Shape;60;p13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An overview of the </a:t>
            </a:r>
            <a:r>
              <a:rPr b="1" lang="en-GB" sz="1200">
                <a:solidFill>
                  <a:schemeClr val="dk1"/>
                </a:solidFill>
              </a:rPr>
              <a:t>skills</a:t>
            </a:r>
            <a:r>
              <a:rPr lang="en-GB" sz="1200">
                <a:solidFill>
                  <a:schemeClr val="dk1"/>
                </a:solidFill>
              </a:rPr>
              <a:t> covered in each year group and strand and how these skills are developed through our Music scheme of work.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The inter-related dimensions of music is an overarching strand which runs throughout our scheme of work.  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We have highlighted skills which would also belong to this strand and provided a Progression of </a:t>
            </a:r>
            <a:r>
              <a:rPr b="1" lang="en-GB" sz="1200">
                <a:solidFill>
                  <a:schemeClr val="dk1"/>
                </a:solidFill>
              </a:rPr>
              <a:t>knowledge</a:t>
            </a:r>
            <a:r>
              <a:rPr lang="en-GB" sz="1200">
                <a:solidFill>
                  <a:schemeClr val="dk1"/>
                </a:solidFill>
              </a:rPr>
              <a:t> chart to show how knowledge builds in this area.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rPr lang="en-GB" sz="1200">
                <a:solidFill>
                  <a:schemeClr val="dk1"/>
                </a:solidFill>
              </a:rPr>
              <a:t>This document was last updated on 06.01.22. Please check </a:t>
            </a:r>
            <a:r>
              <a:rPr lang="en-GB" sz="1200" u="sng">
                <a:solidFill>
                  <a:schemeClr val="hlink"/>
                </a:solidFill>
                <a:hlinkClick r:id="rId3"/>
              </a:rPr>
              <a:t>here</a:t>
            </a:r>
            <a:r>
              <a:rPr lang="en-GB" sz="1200">
                <a:solidFill>
                  <a:schemeClr val="dk1"/>
                </a:solidFill>
              </a:rPr>
              <a:t> for the most up to date version.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200">
                <a:solidFill>
                  <a:schemeClr val="dk1"/>
                </a:solidFill>
              </a:rPr>
              <a:t>Copyright: While we encourage you to share this document within your school community, please ensure that it is only uploaded to your school website if it is password-protected.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924750" y="3330350"/>
            <a:ext cx="8842500" cy="2467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Other related resources:</a:t>
            </a:r>
            <a:endParaRPr b="1" i="0" sz="1400" u="none" cap="none" strike="noStrike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If you would like to see the skills and knowledge covered in each unit,  then please see our </a:t>
            </a:r>
            <a:r>
              <a:rPr b="0" i="0" lang="en-GB" sz="1200" u="sng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Music key skills and knowledge by unit</a:t>
            </a:r>
            <a:r>
              <a:rPr b="0" i="0" lang="en-GB" sz="12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b="0" i="0" sz="1200" u="none" cap="none" strike="noStrike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If you are following our Condensed long-term plan, then please see the accompanying </a:t>
            </a:r>
            <a:r>
              <a:rPr b="0" i="0" lang="en-GB" sz="1200" u="sng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Progression of skills and knowledge - condensed.</a:t>
            </a:r>
            <a:endParaRPr b="0" i="0" sz="1200" u="none" cap="none" strike="noStrike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If you are following our Mixed-age long-term plan, then please see the accompanying </a:t>
            </a:r>
            <a:r>
              <a:rPr b="0" i="0" lang="en-GB" sz="1200" u="sng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Progression of skills and knowledge - mixed-age.</a:t>
            </a:r>
            <a:endParaRPr b="0" i="0" sz="1200" u="none" cap="none" strike="noStrike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/>
        </p:nvSpPr>
        <p:spPr>
          <a:xfrm>
            <a:off x="258150" y="272225"/>
            <a:ext cx="10138500" cy="6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7400" lIns="117400" spcFirstLastPara="1" rIns="117400" wrap="square" tIns="117400">
            <a:noAutofit/>
          </a:bodyPr>
          <a:lstStyle/>
          <a:p>
            <a:pPr indent="0" lvl="0" marL="0" marR="0" rtl="0" algn="l">
              <a:lnSpc>
                <a:spcPct val="107916"/>
              </a:lnSpc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How is the Music scheme of work organised?</a:t>
            </a:r>
            <a:endParaRPr b="1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2556975" y="1169820"/>
            <a:ext cx="5720700" cy="2955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7400" lIns="117400" spcFirstLastPara="1" rIns="117400" wrap="square" tIns="1174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250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68" name="Google Shape;68;p14"/>
          <p:cNvCxnSpPr/>
          <p:nvPr/>
        </p:nvCxnSpPr>
        <p:spPr>
          <a:xfrm>
            <a:off x="5234275" y="2916635"/>
            <a:ext cx="0" cy="563400"/>
          </a:xfrm>
          <a:prstGeom prst="straightConnector1">
            <a:avLst/>
          </a:prstGeom>
          <a:noFill/>
          <a:ln cap="flat" cmpd="sng" w="19050">
            <a:solidFill>
              <a:srgbClr val="B7B7B7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69" name="Google Shape;69;p14"/>
          <p:cNvSpPr/>
          <p:nvPr/>
        </p:nvSpPr>
        <p:spPr>
          <a:xfrm>
            <a:off x="3559952" y="3527425"/>
            <a:ext cx="3572100" cy="5178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08150" lIns="108150" spcFirstLastPara="1" rIns="108150" wrap="square" tIns="108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lang="en-GB" sz="13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-GB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scheme of work</a:t>
            </a:r>
            <a:endParaRPr b="1" i="0" sz="1700" u="none" cap="none" strike="noStrike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graphicFrame>
        <p:nvGraphicFramePr>
          <p:cNvPr id="70" name="Google Shape;70;p14"/>
          <p:cNvGraphicFramePr/>
          <p:nvPr/>
        </p:nvGraphicFramePr>
        <p:xfrm>
          <a:off x="1974875" y="24730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{2EA4177C-EEF0-4CC8-B6EF-807F2EA4C978}</a:tableStyleId>
              </a:tblPr>
              <a:tblGrid>
                <a:gridCol w="2196750"/>
                <a:gridCol w="2196750"/>
                <a:gridCol w="2196750"/>
              </a:tblGrid>
              <a:tr h="381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91425" marB="91425" marR="91450" marL="91450">
                    <a:lnL cap="flat" cmpd="sng" w="1905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7B7B7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50" marL="91450">
                    <a:lnL cap="flat" cmpd="sng" w="1905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7B7B7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50" marL="91450">
                    <a:lnL cap="flat" cmpd="sng" w="1905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7B7B7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1" name="Google Shape;71;p14"/>
          <p:cNvSpPr txBox="1"/>
          <p:nvPr/>
        </p:nvSpPr>
        <p:spPr>
          <a:xfrm>
            <a:off x="315550" y="4471325"/>
            <a:ext cx="4264200" cy="7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7400" lIns="117400" spcFirstLastPara="1" rIns="117400" wrap="square" tIns="117400">
            <a:noAutofit/>
          </a:bodyPr>
          <a:lstStyle/>
          <a:p>
            <a:pPr indent="0" lvl="0" marL="0" marR="0" rtl="0" algn="l">
              <a:lnSpc>
                <a:spcPct val="107916"/>
              </a:lnSpc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Inter-related dimensions of music</a:t>
            </a:r>
            <a:endParaRPr b="1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411375" y="4974862"/>
            <a:ext cx="3000000" cy="15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2475" lIns="92475" spcFirstLastPara="1" rIns="92475" wrap="square" tIns="924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The inter-related dimensions of music are:</a:t>
            </a:r>
            <a:endParaRPr b="0" i="0" sz="12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69900" marR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Lato"/>
              <a:buChar char="●"/>
            </a:pPr>
            <a:r>
              <a:rPr b="0" i="0" lang="en-GB" sz="12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Pitch</a:t>
            </a:r>
            <a:endParaRPr b="0" i="0" sz="12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69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Lato"/>
              <a:buChar char="●"/>
            </a:pPr>
            <a:r>
              <a:rPr b="0" i="0" lang="en-GB" sz="12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Duration</a:t>
            </a:r>
            <a:endParaRPr b="0" i="0" sz="12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69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Lato"/>
              <a:buChar char="●"/>
            </a:pPr>
            <a:r>
              <a:rPr b="0" i="0" lang="en-GB" sz="12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Dynamics</a:t>
            </a:r>
            <a:endParaRPr b="0" i="0" sz="12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69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Lato"/>
              <a:buChar char="●"/>
            </a:pPr>
            <a:r>
              <a:rPr b="0" i="0" lang="en-GB" sz="12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Tempo</a:t>
            </a:r>
            <a:endParaRPr b="0" i="0" sz="12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2333800" y="5445158"/>
            <a:ext cx="2429700" cy="12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2475" lIns="92475" spcFirstLastPara="1" rIns="92475" wrap="square" tIns="92475">
            <a:spAutoFit/>
          </a:bodyPr>
          <a:lstStyle/>
          <a:p>
            <a:pPr indent="-317500" lvl="0" marL="469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Lato"/>
              <a:buChar char="●"/>
            </a:pPr>
            <a:r>
              <a:rPr b="0" i="0" lang="en-GB" sz="12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Timbre</a:t>
            </a:r>
            <a:endParaRPr b="0" i="0" sz="12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69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Lato"/>
              <a:buChar char="●"/>
            </a:pPr>
            <a:r>
              <a:rPr b="0" i="0" lang="en-GB" sz="12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Texture</a:t>
            </a:r>
            <a:endParaRPr b="0" i="0" sz="12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69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Lato"/>
              <a:buChar char="●"/>
            </a:pPr>
            <a:r>
              <a:rPr b="0" i="0" lang="en-GB" sz="12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Structure</a:t>
            </a:r>
            <a:endParaRPr b="0" i="0" sz="12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69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Lato"/>
              <a:buChar char="●"/>
            </a:pPr>
            <a:r>
              <a:rPr b="0" i="0" lang="en-GB" sz="12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Appropriate musical notation</a:t>
            </a:r>
            <a:endParaRPr b="0" i="0" sz="12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74" name="Google Shape;74;p14"/>
          <p:cNvGrpSpPr/>
          <p:nvPr/>
        </p:nvGrpSpPr>
        <p:grpSpPr>
          <a:xfrm>
            <a:off x="4960700" y="4688174"/>
            <a:ext cx="5313272" cy="1984398"/>
            <a:chOff x="4783176" y="5168388"/>
            <a:chExt cx="5613600" cy="1984200"/>
          </a:xfrm>
        </p:grpSpPr>
        <p:sp>
          <p:nvSpPr>
            <p:cNvPr id="75" name="Google Shape;75;p14"/>
            <p:cNvSpPr/>
            <p:nvPr/>
          </p:nvSpPr>
          <p:spPr>
            <a:xfrm>
              <a:off x="4783176" y="5168388"/>
              <a:ext cx="5613600" cy="1984200"/>
            </a:xfrm>
            <a:prstGeom prst="roundRect">
              <a:avLst>
                <a:gd fmla="val 16667" name="adj"/>
              </a:avLst>
            </a:prstGeom>
            <a:solidFill>
              <a:srgbClr val="F3F3F3"/>
            </a:solidFill>
            <a:ln>
              <a:noFill/>
            </a:ln>
          </p:spPr>
          <p:txBody>
            <a:bodyPr anchorCtr="0" anchor="ctr" bIns="92475" lIns="92475" spcFirstLastPara="1" rIns="92475" wrap="square" tIns="924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14"/>
            <p:cNvSpPr txBox="1"/>
            <p:nvPr/>
          </p:nvSpPr>
          <p:spPr>
            <a:xfrm>
              <a:off x="5134100" y="5749255"/>
              <a:ext cx="5064300" cy="92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2475" lIns="92475" spcFirstLastPara="1" rIns="92475" wrap="square" tIns="924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en-GB" sz="1200" u="none" cap="none" strike="noStrike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rPr>
                <a:t>Sometimes known as the elements of music, these are the building blocks of music and therefore run throughout our scheme of work as an overarching strand. You can see our </a:t>
              </a:r>
              <a:r>
                <a:rPr b="0" i="1" lang="en-GB" sz="1200" u="none" cap="none" strike="noStrike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rPr>
                <a:t>Progression of knowledge </a:t>
              </a:r>
              <a:r>
                <a:rPr b="0" i="0" lang="en-GB" sz="1200" u="none" cap="none" strike="noStrike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rPr>
                <a:t>for this strand </a:t>
              </a:r>
              <a:r>
                <a:rPr b="0" i="0" lang="en-GB" sz="1200" u="sng" cap="none" strike="noStrike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rPr>
                <a:t>here.</a:t>
              </a:r>
              <a:endParaRPr b="0" i="0" sz="12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aphicFrame>
        <p:nvGraphicFramePr>
          <p:cNvPr id="77" name="Google Shape;77;p14"/>
          <p:cNvGraphicFramePr/>
          <p:nvPr/>
        </p:nvGraphicFramePr>
        <p:xfrm>
          <a:off x="2008488" y="1610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{2EA4177C-EEF0-4CC8-B6EF-807F2EA4C978}</a:tableStyleId>
              </a:tblPr>
              <a:tblGrid>
                <a:gridCol w="2196725"/>
                <a:gridCol w="2196750"/>
                <a:gridCol w="2196750"/>
              </a:tblGrid>
              <a:tr h="226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50" marL="91450">
                    <a:lnL cap="flat" cmpd="sng" w="1905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7B7B7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50" marL="91450">
                    <a:lnL cap="flat" cmpd="sng" w="1905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7B7B7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50" marL="91450">
                    <a:lnL cap="flat" cmpd="sng" w="1905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B7B7B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B7B7B7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8" name="Google Shape;78;p14"/>
          <p:cNvSpPr/>
          <p:nvPr/>
        </p:nvSpPr>
        <p:spPr>
          <a:xfrm>
            <a:off x="1113050" y="1169825"/>
            <a:ext cx="8313900" cy="5178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08150" lIns="108150" spcFirstLastPara="1" rIns="108150" wrap="square" tIns="108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n-GB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Inter-related dimensions of music</a:t>
            </a:r>
            <a:endParaRPr b="1" i="0" sz="1300" u="none" cap="none" strike="noStrike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9" name="Google Shape;79;p14"/>
          <p:cNvSpPr/>
          <p:nvPr/>
        </p:nvSpPr>
        <p:spPr>
          <a:xfrm>
            <a:off x="1113027" y="1963756"/>
            <a:ext cx="1798500" cy="5178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08150" lIns="108150" spcFirstLastPara="1" rIns="108150" wrap="square" tIns="108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n-GB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Performing</a:t>
            </a:r>
            <a:endParaRPr b="1" i="0" sz="1300" u="none" cap="none" strike="noStrike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0" name="Google Shape;80;p14"/>
          <p:cNvSpPr/>
          <p:nvPr/>
        </p:nvSpPr>
        <p:spPr>
          <a:xfrm>
            <a:off x="3284833" y="1963744"/>
            <a:ext cx="1798500" cy="5178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08150" lIns="108150" spcFirstLastPara="1" rIns="108150" wrap="square" tIns="108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n-GB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Listening</a:t>
            </a:r>
            <a:endParaRPr b="1" i="0" sz="1300" u="none" cap="none" strike="noStrike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1" name="Google Shape;81;p14"/>
          <p:cNvSpPr/>
          <p:nvPr/>
        </p:nvSpPr>
        <p:spPr>
          <a:xfrm>
            <a:off x="5456613" y="1963756"/>
            <a:ext cx="1798500" cy="5178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08150" lIns="108150" spcFirstLastPara="1" rIns="108150" wrap="square" tIns="108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n-GB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Composing</a:t>
            </a:r>
            <a:endParaRPr b="1" i="0" sz="1300" u="none" cap="none" strike="noStrike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2" name="Google Shape;82;p14"/>
          <p:cNvSpPr/>
          <p:nvPr/>
        </p:nvSpPr>
        <p:spPr>
          <a:xfrm>
            <a:off x="7628393" y="1963756"/>
            <a:ext cx="1798500" cy="517800"/>
          </a:xfrm>
          <a:prstGeom prst="roundRect">
            <a:avLst>
              <a:gd fmla="val 50000" name="adj"/>
            </a:avLst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08150" lIns="108150" spcFirstLastPara="1" rIns="108150" wrap="square" tIns="1081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n-GB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The history of music</a:t>
            </a:r>
            <a:endParaRPr b="1" i="0" sz="1300" u="none" cap="none" strike="noStrike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3" name="Google Shape;83;p14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" name="Google Shape;88;p15"/>
          <p:cNvGraphicFramePr/>
          <p:nvPr/>
        </p:nvGraphicFramePr>
        <p:xfrm>
          <a:off x="268725" y="74994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{2EA4177C-EEF0-4CC8-B6EF-807F2EA4C978}</a:tableStyleId>
              </a:tblPr>
              <a:tblGrid>
                <a:gridCol w="3384850"/>
                <a:gridCol w="3384850"/>
                <a:gridCol w="3384850"/>
              </a:tblGrid>
              <a:tr h="3967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EYFS</a:t>
                      </a:r>
                      <a:endParaRPr b="1" sz="15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b="1" sz="15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b="1" sz="15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5314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*Responding to music through movement, altering movement to reflect the tempo, dynamics  or pitch of the music.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Exploring lyrics by suggesting appropriate actions.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Exploring the story behind the lyrics or music.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Listening to and following a beat using body percussion and instruments.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*Considering  whether a piece of music has a fast, moderate or slow tempo.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Listening to sounds and matching them to the object or instrument.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*Listening to sounds and identifying high and low pitch.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Listening to and repeating a simple rhythm.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Listening to and repeating simple lyrics.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that different instruments make different sounds and grouping them accordingly.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Recognising and understanding the difference between pulse and rhythm. 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*Understanding that different types of sounds are called timbres.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*Recognising basic tempo, dynamic and pitch changes (faster/slower, louder/quieter and higher/lower).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Describing the character, mood, or ‘story’ of music they listen to, both verbally and through movement.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Describing the differences between two pieces of music. 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Expressing a basic opinion about music (like/dislike).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Listening to and repeating short, simple rhythmic patterns. 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Listening and responding to other performers by playing as part of a group.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*Recognising timbre changes in music they listen to.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Recognising structural features in music they *listen to.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Listening to and recognising instrumentation. 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*Beginning to use musical vocabulary to describe music.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melodies that move in steps.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Listening to and repeating a short, simple melody by ear. 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Suggesting improvements to their own and others’ work.</a:t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80750">
                <a:tc gridSpan="3"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latin typeface="Lato"/>
                          <a:ea typeface="Lato"/>
                          <a:cs typeface="Lato"/>
                          <a:sym typeface="Lato"/>
                        </a:rPr>
                        <a:t>*Also form part of the ‘Inter-related dimensions of music’ strand.</a:t>
                      </a:r>
                      <a:endParaRPr sz="10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hMerge="1"/>
              </a:tr>
            </a:tbl>
          </a:graphicData>
        </a:graphic>
      </p:graphicFrame>
      <p:sp>
        <p:nvSpPr>
          <p:cNvPr id="89" name="Google Shape;89;p15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850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27877"/>
              <a:buNone/>
            </a:pPr>
            <a:r>
              <a:rPr lang="en-GB" sz="2300"/>
              <a:t>Progression of skills</a:t>
            </a:r>
            <a:endParaRPr/>
          </a:p>
        </p:txBody>
      </p:sp>
      <p:sp>
        <p:nvSpPr>
          <p:cNvPr id="90" name="Google Shape;90;p15"/>
          <p:cNvSpPr txBox="1"/>
          <p:nvPr>
            <p:ph idx="2" type="subTitle"/>
          </p:nvPr>
        </p:nvSpPr>
        <p:spPr>
          <a:xfrm>
            <a:off x="5287800" y="-12650"/>
            <a:ext cx="53955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/>
              <a:t>Listening</a:t>
            </a:r>
            <a:endParaRPr/>
          </a:p>
        </p:txBody>
      </p:sp>
      <p:sp>
        <p:nvSpPr>
          <p:cNvPr id="91" name="Google Shape;91;p15"/>
          <p:cNvSpPr txBox="1"/>
          <p:nvPr>
            <p:ph idx="3" type="subTitle"/>
          </p:nvPr>
        </p:nvSpPr>
        <p:spPr>
          <a:xfrm>
            <a:off x="3841650" y="7075091"/>
            <a:ext cx="30087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ts val="1000"/>
              <a:buNone/>
            </a:pPr>
            <a:r>
              <a:rPr lang="en-GB"/>
              <a:t>Progression of knowledge and skills</a:t>
            </a:r>
            <a:endParaRPr/>
          </a:p>
        </p:txBody>
      </p:sp>
      <p:sp>
        <p:nvSpPr>
          <p:cNvPr id="92" name="Google Shape;92;p15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Google Shape;97;p16"/>
          <p:cNvGraphicFramePr/>
          <p:nvPr/>
        </p:nvGraphicFramePr>
        <p:xfrm>
          <a:off x="299950" y="76057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{2EA4177C-EEF0-4CC8-B6EF-807F2EA4C978}</a:tableStyleId>
              </a:tblPr>
              <a:tblGrid>
                <a:gridCol w="2523025"/>
                <a:gridCol w="2523025"/>
                <a:gridCol w="2523025"/>
                <a:gridCol w="2523025"/>
              </a:tblGrid>
              <a:tr h="3967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3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4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5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6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5314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*Discussing the stylistic features of different genres, styles and traditions of music using musical vocabulary (Indian, classical, Chinese, Battle Songs, Ballads, Jazz).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Understanding that music from different parts of the world has different features.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*Recognising and explaining the changes within a piece of music using musical vocabulary.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*Describing the timbre, dynamic, and textural details of a piece of music, both verbally, and through movement.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Beginning to show an awareness of metre.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*Beginning to use musical vocabulary (related to the inter-related dimensions of music) when discussing improvements to their own and others’ work.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Recognising the use and development of motifs in music.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*Identifying gradual dynamic and tempo changes within a piece of music.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Recognising and discussing the stylistic features of different genres, styles and traditions of music using musical vocabulary (Samba, Rock and Roll).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common features between different genres, styles and traditions of music.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*Recognising, naming and explaining the effect of the interrelated dimensions of music.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*Identifying scaled dynamics (crescendo/decrescendo) within a piece of music.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*Using musical vocabulary to discuss the purpose of a piece of music.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*Using musical vocabulary (related to the inter-related dimensions of music) when discussing improvements to their own and others’ work.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*Recognising and confidently discussing the stylistic features of different genres, styles and traditions of music using musical vocabulary.  (South African, West African, Musical, Theatre, Blues, Dance Remix.).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*Representing the features of a piece of music using graphic notation, and colours, justifying their choices with reference to musical vocabulary.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*Comparing, discussing and evaluating music using detailed musical vocabulary.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*Developing confidence in using detailed musical vocabulary (related to the inter-related dimensions of music) to discuss and evaluate their own and others’ work.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Discussing musical eras in context, identifying how they have influenced each other, and discussing the impact of different composers on the development of musical styles.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Recognising and confidently discussing the stylistic features of music and relating it to other aspects of the Arts (Pop art, Film music).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*Representing changes in pitch, dynamics and texture using graphic notation, justifying their choices with reference to musical vocabulary.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Identifying the way that features of a song can complement one another to create a coherent overall effect.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*Use musical vocabulary correctly when describing and evaluating the features of a piece of music.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Evaluating how the venue, occasion and purpose affects the way a piece of music sounds.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*Confidently using detailed musical vocabulary (related to the inter-related dimensions of music) to discuss and evaluate their own and others work.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80750">
                <a:tc gridSpan="4"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*Also form part of the ‘Inter-related dimensions of music’ strand.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hMerge="1"/>
                <a:tc hMerge="1"/>
              </a:tr>
            </a:tbl>
          </a:graphicData>
        </a:graphic>
      </p:graphicFrame>
      <p:sp>
        <p:nvSpPr>
          <p:cNvPr id="98" name="Google Shape;98;p16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850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27877"/>
              <a:buNone/>
            </a:pPr>
            <a:r>
              <a:rPr lang="en-GB" sz="2300">
                <a:solidFill>
                  <a:schemeClr val="dk1"/>
                </a:solidFill>
              </a:rPr>
              <a:t>Progression of skills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9" name="Google Shape;99;p16"/>
          <p:cNvSpPr txBox="1"/>
          <p:nvPr>
            <p:ph idx="2" type="subTitle"/>
          </p:nvPr>
        </p:nvSpPr>
        <p:spPr>
          <a:xfrm>
            <a:off x="5287800" y="-12650"/>
            <a:ext cx="53955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>
                <a:solidFill>
                  <a:schemeClr val="dk1"/>
                </a:solidFill>
              </a:rPr>
              <a:t>Listening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0" name="Google Shape;100;p16"/>
          <p:cNvSpPr txBox="1"/>
          <p:nvPr>
            <p:ph idx="3" type="subTitle"/>
          </p:nvPr>
        </p:nvSpPr>
        <p:spPr>
          <a:xfrm>
            <a:off x="3841650" y="7075091"/>
            <a:ext cx="30087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ts val="1000"/>
              <a:buNone/>
            </a:pPr>
            <a:r>
              <a:rPr lang="en-GB"/>
              <a:t>Progression of knowledge and skills</a:t>
            </a:r>
            <a:endParaRPr/>
          </a:p>
        </p:txBody>
      </p:sp>
      <p:sp>
        <p:nvSpPr>
          <p:cNvPr id="101" name="Google Shape;101;p16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" name="Google Shape;106;p17"/>
          <p:cNvGraphicFramePr/>
          <p:nvPr/>
        </p:nvGraphicFramePr>
        <p:xfrm>
          <a:off x="299950" y="76057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{2EA4177C-EEF0-4CC8-B6EF-807F2EA4C978}</a:tableStyleId>
              </a:tblPr>
              <a:tblGrid>
                <a:gridCol w="3391925"/>
                <a:gridCol w="3391925"/>
                <a:gridCol w="3391925"/>
              </a:tblGrid>
              <a:tr h="3784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EYFS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776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Playing untuned percussion ‘in time’ with a piece of music.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Selecting classroom objects to use as instruments.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Experimenting with body percussion and vocal sounds to respond to music.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Selecting appropriate instruments to represent action and mood.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Experimenting with playing instruments in different ways.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Selecting and creating short sequences of sound with voices or  instruments to represent a given idea or character.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Combining instrumental and vocal sounds within a given structure.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Creating simple melodies using a few notes.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*Choosing dynamics, tempo and timbre for a piece of music.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Creating a simple graphic score to represent a composition.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Beginning to make improvements to their work as suggested by the teacher.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Selecting and creating longer sequences of appropriate sounds with voices or instruments to represent a given idea or character.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*Successfully combining and layering several instrumental and vocal patterns within a given structure.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Creating simple melodies from five or more notes.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*Choosing appropriate dynamics, tempo and timbre for a piece of music.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letter name and graphic notation to represent the details of their composition.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Beginning to suggest improvements to their own work.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61700">
                <a:tc gridSpan="3"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*Also form part of the ‘Inter-related dimensions of music’ strand.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hMerge="1"/>
              </a:tr>
            </a:tbl>
          </a:graphicData>
        </a:graphic>
      </p:graphicFrame>
      <p:sp>
        <p:nvSpPr>
          <p:cNvPr id="107" name="Google Shape;107;p17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850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27877"/>
              <a:buNone/>
            </a:pPr>
            <a:r>
              <a:rPr lang="en-GB" sz="2300">
                <a:solidFill>
                  <a:schemeClr val="dk1"/>
                </a:solidFill>
              </a:rPr>
              <a:t>Progression of skills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8" name="Google Shape;108;p17"/>
          <p:cNvSpPr txBox="1"/>
          <p:nvPr>
            <p:ph idx="2" type="subTitle"/>
          </p:nvPr>
        </p:nvSpPr>
        <p:spPr>
          <a:xfrm>
            <a:off x="5287800" y="-12650"/>
            <a:ext cx="53955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>
                <a:solidFill>
                  <a:schemeClr val="dk1"/>
                </a:solidFill>
              </a:rPr>
              <a:t>Composing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9" name="Google Shape;109;p17"/>
          <p:cNvSpPr txBox="1"/>
          <p:nvPr>
            <p:ph idx="3" type="subTitle"/>
          </p:nvPr>
        </p:nvSpPr>
        <p:spPr>
          <a:xfrm>
            <a:off x="3841650" y="7075091"/>
            <a:ext cx="30087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ts val="1000"/>
              <a:buNone/>
            </a:pPr>
            <a:r>
              <a:rPr lang="en-GB"/>
              <a:t>Progression of knowledge and skills</a:t>
            </a:r>
            <a:endParaRPr/>
          </a:p>
        </p:txBody>
      </p:sp>
      <p:sp>
        <p:nvSpPr>
          <p:cNvPr id="110" name="Google Shape;110;p17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" name="Google Shape;115;p18"/>
          <p:cNvGraphicFramePr/>
          <p:nvPr/>
        </p:nvGraphicFramePr>
        <p:xfrm>
          <a:off x="299950" y="76057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{2EA4177C-EEF0-4CC8-B6EF-807F2EA4C978}</a:tableStyleId>
              </a:tblPr>
              <a:tblGrid>
                <a:gridCol w="2523025"/>
                <a:gridCol w="2523025"/>
                <a:gridCol w="2523025"/>
                <a:gridCol w="2523025"/>
              </a:tblGrid>
              <a:tr h="3967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3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4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5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6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5314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Composing a piece of music in a given style with voices and instruments (Battle Song, Indian Classical, Jazz, Swing).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Combining melodies and rhythms to compose a multi-layered composition in a given style (pentatonic).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*Using letter name and rhythmic notation (graphic or staff), and key musical vocabulary to label and record their compositions.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*Suggesting and implementing improvements to their own work, using musical vocabulary.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Composing a coherent piece of music in a given style with voices, bodies and instruments.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Beginning to improvise musically within a given style.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Developing melodies using rhythmic variation, transposition, inversion, and looping.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*Creating a piece of music with at least four different layers and a clear structure.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*Using letter name, graphic and rhythmic notation and key musical vocabulary to label and record their compositions.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*Suggesting improvements to others’ work, using musical vocabulary.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Composing a detailed piece of music from a given stimulus with voices, bodies and instruments (Remix, Colours, Stories, Drama).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Improvising coherently within a given style.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*Combining rhythmic patterns (ostinato) into a multi-layered composition using all the inter-related dimensions of music to add musical interest.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staff notation to record rhythms and melodies.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*Selecting, discussing and refining musical choices both alone and with others, using musical vocabulary with confidence.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Suggesting and demonstrating improvements to own and others’ work.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Improvising coherently and creatively within a given style,  incorporating given features.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Composing a multi-layered piece of music from a given stimulus with voices, bodies and Instruments.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Composing an original song, incorporating lyric writing, melody writing and the composition of accompanying features, within a given structure.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*Developing melodies using rhythmic variation, transposition and changes in dynamics, pitch and texture.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Recording own composition using appropriate forms of notation and/or technology and incorporating.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*Constructively critique their own and others’ work, using musical vocabulary.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80750">
                <a:tc gridSpan="4"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*Also form part of the ‘Inter-related dimensions of music’ strand.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hMerge="1"/>
                <a:tc hMerge="1"/>
              </a:tr>
            </a:tbl>
          </a:graphicData>
        </a:graphic>
      </p:graphicFrame>
      <p:sp>
        <p:nvSpPr>
          <p:cNvPr id="116" name="Google Shape;116;p18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850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27877"/>
              <a:buNone/>
            </a:pPr>
            <a:r>
              <a:rPr lang="en-GB" sz="2300">
                <a:solidFill>
                  <a:schemeClr val="dk1"/>
                </a:solidFill>
              </a:rPr>
              <a:t>Progression of skills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7" name="Google Shape;117;p18"/>
          <p:cNvSpPr txBox="1"/>
          <p:nvPr>
            <p:ph idx="2" type="subTitle"/>
          </p:nvPr>
        </p:nvSpPr>
        <p:spPr>
          <a:xfrm>
            <a:off x="5287800" y="-12650"/>
            <a:ext cx="53955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>
                <a:solidFill>
                  <a:schemeClr val="dk1"/>
                </a:solidFill>
              </a:rPr>
              <a:t>Composing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8" name="Google Shape;118;p18"/>
          <p:cNvSpPr txBox="1"/>
          <p:nvPr>
            <p:ph idx="3" type="subTitle"/>
          </p:nvPr>
        </p:nvSpPr>
        <p:spPr>
          <a:xfrm>
            <a:off x="3841650" y="7075091"/>
            <a:ext cx="30087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ts val="1000"/>
              <a:buNone/>
            </a:pPr>
            <a:r>
              <a:rPr lang="en-GB"/>
              <a:t>Progression of knowledge and skills</a:t>
            </a:r>
            <a:endParaRPr/>
          </a:p>
        </p:txBody>
      </p:sp>
      <p:sp>
        <p:nvSpPr>
          <p:cNvPr id="119" name="Google Shape;119;p18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" name="Google Shape;124;p19"/>
          <p:cNvGraphicFramePr/>
          <p:nvPr/>
        </p:nvGraphicFramePr>
        <p:xfrm>
          <a:off x="299950" y="76057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{2EA4177C-EEF0-4CC8-B6EF-807F2EA4C978}</a:tableStyleId>
              </a:tblPr>
              <a:tblGrid>
                <a:gridCol w="3391925"/>
                <a:gridCol w="3391925"/>
                <a:gridCol w="3391925"/>
              </a:tblGrid>
              <a:tr h="3784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EYFS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1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2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776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their voices to join in with well-known songs from memory.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Remembering and maintaining their role within a group performance.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Moving to music with instruction to perform actions.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Participating in performances to a small audience.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Stopping and starting playing at the right time.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Using their voices expressively to speak and chant.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Singing short songs from memory, maintaining the overall shape of the melody and keeping in time.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Maintaining the pulse (play on the beat) using hands, and tuned and untuned instruments.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Copying back short rhythmic and melodic phrases on percussion instruments.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*Responding to simple musical instructions such as tempo and dynamic changes as part of a class performance.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Performing from graphic notation.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*Using their voices expressively when singing, including the use of basic dynamics (loud and quiet).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Singing short songs from memory, with melodic and rhythmic accuracy.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Copying longer rhythmic patterns on untuned percussion instruments, keeping a steady pulse.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*Performing expressively using dynamics and timbre to alter sounds as appropriate.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Singing back short melodic patterns by ear and playing short melodic patterns from letter notation.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61700">
                <a:tc gridSpan="3"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*Also form part of the ‘Inter-related dimensions of music’ strand.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hMerge="1"/>
              </a:tr>
            </a:tbl>
          </a:graphicData>
        </a:graphic>
      </p:graphicFrame>
      <p:sp>
        <p:nvSpPr>
          <p:cNvPr id="125" name="Google Shape;125;p19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850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27877"/>
              <a:buNone/>
            </a:pPr>
            <a:r>
              <a:rPr lang="en-GB" sz="2300">
                <a:solidFill>
                  <a:schemeClr val="dk1"/>
                </a:solidFill>
              </a:rPr>
              <a:t>Progression of skills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6" name="Google Shape;126;p19"/>
          <p:cNvSpPr txBox="1"/>
          <p:nvPr>
            <p:ph idx="2" type="subTitle"/>
          </p:nvPr>
        </p:nvSpPr>
        <p:spPr>
          <a:xfrm>
            <a:off x="5287800" y="-12650"/>
            <a:ext cx="53955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>
                <a:solidFill>
                  <a:schemeClr val="dk1"/>
                </a:solidFill>
              </a:rPr>
              <a:t>Performing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7" name="Google Shape;127;p19"/>
          <p:cNvSpPr txBox="1"/>
          <p:nvPr>
            <p:ph idx="3" type="subTitle"/>
          </p:nvPr>
        </p:nvSpPr>
        <p:spPr>
          <a:xfrm>
            <a:off x="3841650" y="7075091"/>
            <a:ext cx="30087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ts val="1000"/>
              <a:buNone/>
            </a:pPr>
            <a:r>
              <a:rPr lang="en-GB"/>
              <a:t>Progression of knowledge and skills</a:t>
            </a:r>
            <a:endParaRPr/>
          </a:p>
        </p:txBody>
      </p:sp>
      <p:sp>
        <p:nvSpPr>
          <p:cNvPr id="128" name="Google Shape;128;p19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" name="Google Shape;133;p20"/>
          <p:cNvGraphicFramePr/>
          <p:nvPr/>
        </p:nvGraphicFramePr>
        <p:xfrm>
          <a:off x="299950" y="76057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{2EA4177C-EEF0-4CC8-B6EF-807F2EA4C978}</a:tableStyleId>
              </a:tblPr>
              <a:tblGrid>
                <a:gridCol w="2523025"/>
                <a:gridCol w="2523025"/>
                <a:gridCol w="2523025"/>
                <a:gridCol w="2523025"/>
              </a:tblGrid>
              <a:tr h="3455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3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4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5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GB" sz="15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Year 6</a:t>
                      </a:r>
                      <a:endParaRPr b="1" sz="15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61200" marB="61200" marR="106900" marL="1069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4628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Singing songs in a variety of musical styles with accuracy and control, demonstrating developing vocal technique.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Singing and playing in time with peers, with some degree of accuracy and awareness of their part in the group performance.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*Performing from basic staff notation, incorporating rhythm and pitch and being able to identify these symbols using musical terminology.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*Singing longer songs in a variety of musical styles from memory, with accuracy, control, fluency and a developing sense of expression including control of subtle dynamic changes.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Singing and playing in time with peers with accuracy and awareness of their part in the group performance.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Playing melody parts on tuned instruments with accuracy and control and developing instrumental technique.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Playing syncopated rhythms with accuracy, control and fluency.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Singing songs in two or more parts, in a variety of musical styles from memory, with accuracy, fluency, control and expression.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*Working as a group to perform a piece of music, adjusting dynamics and pitch according to a graphic score, keeping in time with others and communicating with the group.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Performing with accuracy and fluency from graphic and simple staff notation.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Playing a simple chord progression with accuracy and fluency.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Singing songs in two or more secure parts from memory, with accuracy, fluency, control and expression. 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*Working as a group to perform a piece of music, adjusting the interrelated dimensions of music as required, keeping in time with others and communicating with the group.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Performing a solo or taking a leadership role within a performance.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Performing with accuracy and fluency from graphic and staff notation and from their own notation.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GB" sz="9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Performing by following a conductor’s cues and directions.</a:t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66825">
                <a:tc gridSpan="4"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*Also form part of the ‘Inter-related dimensions of music’ strand.</a:t>
                      </a:r>
                      <a:endParaRPr sz="10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134375" marB="134375" marR="106900" marL="10690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hMerge="1"/>
                <a:tc hMerge="1"/>
              </a:tr>
            </a:tbl>
          </a:graphicData>
        </a:graphic>
      </p:graphicFrame>
      <p:sp>
        <p:nvSpPr>
          <p:cNvPr id="134" name="Google Shape;134;p20"/>
          <p:cNvSpPr txBox="1"/>
          <p:nvPr>
            <p:ph idx="1" type="subTitle"/>
          </p:nvPr>
        </p:nvSpPr>
        <p:spPr>
          <a:xfrm>
            <a:off x="0" y="-12650"/>
            <a:ext cx="52878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850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27877"/>
              <a:buNone/>
            </a:pPr>
            <a:r>
              <a:rPr lang="en-GB" sz="2300">
                <a:solidFill>
                  <a:schemeClr val="dk1"/>
                </a:solidFill>
              </a:rPr>
              <a:t>Progression of skills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5" name="Google Shape;135;p20"/>
          <p:cNvSpPr txBox="1"/>
          <p:nvPr>
            <p:ph idx="2" type="subTitle"/>
          </p:nvPr>
        </p:nvSpPr>
        <p:spPr>
          <a:xfrm>
            <a:off x="5287800" y="-12650"/>
            <a:ext cx="5395500" cy="489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rmAutofit fontScale="925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ct val="108108"/>
              <a:buNone/>
            </a:pPr>
            <a:r>
              <a:rPr lang="en-GB">
                <a:solidFill>
                  <a:schemeClr val="dk1"/>
                </a:solidFill>
              </a:rPr>
              <a:t>Performing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6" name="Google Shape;136;p20"/>
          <p:cNvSpPr txBox="1"/>
          <p:nvPr>
            <p:ph idx="3" type="subTitle"/>
          </p:nvPr>
        </p:nvSpPr>
        <p:spPr>
          <a:xfrm>
            <a:off x="3841650" y="7075091"/>
            <a:ext cx="30087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SzPts val="1000"/>
              <a:buNone/>
            </a:pPr>
            <a:r>
              <a:rPr lang="en-GB"/>
              <a:t>Progression of knowledge and skills</a:t>
            </a:r>
            <a:endParaRPr/>
          </a:p>
        </p:txBody>
      </p:sp>
      <p:sp>
        <p:nvSpPr>
          <p:cNvPr id="137" name="Google Shape;137;p20"/>
          <p:cNvSpPr txBox="1"/>
          <p:nvPr>
            <p:ph idx="12" type="sldNum"/>
          </p:nvPr>
        </p:nvSpPr>
        <p:spPr>
          <a:xfrm>
            <a:off x="9961793" y="6964116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4 Landscape Template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