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7560000" cx="10692000"/>
  <p:notesSz cx="7560000" cy="10692000"/>
  <p:embeddedFontLst>
    <p:embeddedFont>
      <p:font typeface="Caveat"/>
      <p:regular r:id="rId25"/>
      <p:bold r:id="rId26"/>
    </p:embeddedFont>
    <p:embeddedFont>
      <p:font typeface="La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5107">
          <p15:clr>
            <a:srgbClr val="A4A3A4"/>
          </p15:clr>
        </p15:guide>
        <p15:guide id="3" orient="horz" pos="2665">
          <p15:clr>
            <a:srgbClr val="9AA0A6"/>
          </p15:clr>
        </p15:guide>
        <p15:guide id="4" pos="3464">
          <p15:clr>
            <a:srgbClr val="9AA0A6"/>
          </p15:clr>
        </p15:guide>
        <p15:guide id="5" pos="6653">
          <p15:clr>
            <a:srgbClr val="9AA0A6"/>
          </p15:clr>
        </p15:guide>
        <p15:guide id="6" pos="336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6BC19C9-9D20-4ECB-99E6-447174C58D1E}">
  <a:tblStyle styleId="{B6BC19C9-9D20-4ECB-99E6-447174C58D1E}"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5107"/>
        <p:guide pos="2665" orient="horz"/>
        <p:guide pos="3464"/>
        <p:guide pos="6653"/>
        <p:guide pos="33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Caveat-bold.fntdata"/><Relationship Id="rId25" Type="http://schemas.openxmlformats.org/officeDocument/2006/relationships/font" Target="fonts/Caveat-regular.fntdata"/><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italic.fntdata"/><Relationship Id="rId7" Type="http://schemas.openxmlformats.org/officeDocument/2006/relationships/slide" Target="slides/slide1.xml"/><Relationship Id="rId8" Type="http://schemas.openxmlformats.org/officeDocument/2006/relationships/slide" Target="slides/slide2.xml"/><Relationship Id="rId30" Type="http://schemas.openxmlformats.org/officeDocument/2006/relationships/font" Target="fonts/Lato-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4" name="Google Shape;18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0" name="Google Shape;20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8" name="Google Shape;208;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ogression KSV - Cover">
  <p:cSld name="CUSTOM_4">
    <p:spTree>
      <p:nvGrpSpPr>
        <p:cNvPr id="9" name="Shape 9"/>
        <p:cNvGrpSpPr/>
        <p:nvPr/>
      </p:nvGrpSpPr>
      <p:grpSpPr>
        <a:xfrm>
          <a:off x="0" y="0"/>
          <a:ext cx="0" cy="0"/>
          <a:chOff x="0" y="0"/>
          <a:chExt cx="0" cy="0"/>
        </a:xfrm>
      </p:grpSpPr>
      <p:sp>
        <p:nvSpPr>
          <p:cNvPr id="10" name="Google Shape;10;p2"/>
          <p:cNvSpPr txBox="1"/>
          <p:nvPr/>
        </p:nvSpPr>
        <p:spPr>
          <a:xfrm>
            <a:off x="998525" y="4867500"/>
            <a:ext cx="7435200" cy="14130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1" i="0" lang="en-GB" sz="6000" u="none" cap="none" strike="noStrike">
                <a:solidFill>
                  <a:schemeClr val="dk1"/>
                </a:solidFill>
                <a:latin typeface="Caveat"/>
                <a:ea typeface="Caveat"/>
                <a:cs typeface="Caveat"/>
                <a:sym typeface="Caveat"/>
              </a:rPr>
              <a:t>Geography</a:t>
            </a:r>
            <a:endParaRPr b="1" i="0" sz="6000" u="none" cap="none" strike="noStrike">
              <a:solidFill>
                <a:schemeClr val="dk1"/>
              </a:solidFill>
              <a:latin typeface="Caveat"/>
              <a:ea typeface="Caveat"/>
              <a:cs typeface="Caveat"/>
              <a:sym typeface="Caveat"/>
            </a:endParaRPr>
          </a:p>
        </p:txBody>
      </p:sp>
      <p:sp>
        <p:nvSpPr>
          <p:cNvPr id="11" name="Google Shape;11;p2"/>
          <p:cNvSpPr txBox="1"/>
          <p:nvPr>
            <p:ph idx="1" type="subTitle"/>
          </p:nvPr>
        </p:nvSpPr>
        <p:spPr>
          <a:xfrm>
            <a:off x="1020650" y="6338662"/>
            <a:ext cx="5129400" cy="487800"/>
          </a:xfrm>
          <a:prstGeom prst="rect">
            <a:avLst/>
          </a:prstGeom>
          <a:noFill/>
          <a:ln>
            <a:noFill/>
          </a:ln>
        </p:spPr>
        <p:txBody>
          <a:bodyPr anchorCtr="0" anchor="t" bIns="116050" lIns="116050" spcFirstLastPara="1" rIns="116050" wrap="square" tIns="116050">
            <a:normAutofit/>
          </a:bodyPr>
          <a:lstStyle>
            <a:lvl1pPr lvl="0" algn="l">
              <a:lnSpc>
                <a:spcPct val="115000"/>
              </a:lnSpc>
              <a:spcBef>
                <a:spcPts val="0"/>
              </a:spcBef>
              <a:spcAft>
                <a:spcPts val="0"/>
              </a:spcAft>
              <a:buClr>
                <a:schemeClr val="dk1"/>
              </a:buClr>
              <a:buSzPts val="1400"/>
              <a:buNone/>
              <a:defRPr sz="1400">
                <a:solidFill>
                  <a:schemeClr val="dk1"/>
                </a:solidFill>
              </a:defRPr>
            </a:lvl1pPr>
            <a:lvl2pPr lvl="1" algn="l">
              <a:lnSpc>
                <a:spcPct val="115000"/>
              </a:lnSpc>
              <a:spcBef>
                <a:spcPts val="0"/>
              </a:spcBef>
              <a:spcAft>
                <a:spcPts val="0"/>
              </a:spcAft>
              <a:buClr>
                <a:schemeClr val="dk1"/>
              </a:buClr>
              <a:buSzPts val="1800"/>
              <a:buNone/>
              <a:defRPr>
                <a:solidFill>
                  <a:schemeClr val="dk1"/>
                </a:solidFill>
              </a:defRPr>
            </a:lvl2pPr>
            <a:lvl3pPr lvl="2" algn="l">
              <a:lnSpc>
                <a:spcPct val="115000"/>
              </a:lnSpc>
              <a:spcBef>
                <a:spcPts val="0"/>
              </a:spcBef>
              <a:spcAft>
                <a:spcPts val="0"/>
              </a:spcAft>
              <a:buClr>
                <a:schemeClr val="dk1"/>
              </a:buClr>
              <a:buSzPts val="1800"/>
              <a:buNone/>
              <a:defRPr>
                <a:solidFill>
                  <a:schemeClr val="dk1"/>
                </a:solidFill>
              </a:defRPr>
            </a:lvl3pPr>
            <a:lvl4pPr lvl="3" algn="l">
              <a:lnSpc>
                <a:spcPct val="115000"/>
              </a:lnSpc>
              <a:spcBef>
                <a:spcPts val="0"/>
              </a:spcBef>
              <a:spcAft>
                <a:spcPts val="0"/>
              </a:spcAft>
              <a:buClr>
                <a:schemeClr val="dk1"/>
              </a:buClr>
              <a:buSzPts val="1800"/>
              <a:buNone/>
              <a:defRPr>
                <a:solidFill>
                  <a:schemeClr val="dk1"/>
                </a:solidFill>
              </a:defRPr>
            </a:lvl4pPr>
            <a:lvl5pPr lvl="4" algn="l">
              <a:lnSpc>
                <a:spcPct val="115000"/>
              </a:lnSpc>
              <a:spcBef>
                <a:spcPts val="0"/>
              </a:spcBef>
              <a:spcAft>
                <a:spcPts val="0"/>
              </a:spcAft>
              <a:buClr>
                <a:schemeClr val="dk1"/>
              </a:buClr>
              <a:buSzPts val="1800"/>
              <a:buNone/>
              <a:defRPr>
                <a:solidFill>
                  <a:schemeClr val="dk1"/>
                </a:solidFill>
              </a:defRPr>
            </a:lvl5pPr>
            <a:lvl6pPr lvl="5" algn="l">
              <a:lnSpc>
                <a:spcPct val="115000"/>
              </a:lnSpc>
              <a:spcBef>
                <a:spcPts val="0"/>
              </a:spcBef>
              <a:spcAft>
                <a:spcPts val="0"/>
              </a:spcAft>
              <a:buClr>
                <a:schemeClr val="dk1"/>
              </a:buClr>
              <a:buSzPts val="1800"/>
              <a:buNone/>
              <a:defRPr>
                <a:solidFill>
                  <a:schemeClr val="dk1"/>
                </a:solidFill>
              </a:defRPr>
            </a:lvl6pPr>
            <a:lvl7pPr lvl="6" algn="l">
              <a:lnSpc>
                <a:spcPct val="115000"/>
              </a:lnSpc>
              <a:spcBef>
                <a:spcPts val="0"/>
              </a:spcBef>
              <a:spcAft>
                <a:spcPts val="0"/>
              </a:spcAft>
              <a:buClr>
                <a:schemeClr val="dk1"/>
              </a:buClr>
              <a:buSzPts val="1800"/>
              <a:buNone/>
              <a:defRPr>
                <a:solidFill>
                  <a:schemeClr val="dk1"/>
                </a:solidFill>
              </a:defRPr>
            </a:lvl7pPr>
            <a:lvl8pPr lvl="7" algn="l">
              <a:lnSpc>
                <a:spcPct val="115000"/>
              </a:lnSpc>
              <a:spcBef>
                <a:spcPts val="0"/>
              </a:spcBef>
              <a:spcAft>
                <a:spcPts val="0"/>
              </a:spcAft>
              <a:buClr>
                <a:schemeClr val="dk1"/>
              </a:buClr>
              <a:buSzPts val="1800"/>
              <a:buNone/>
              <a:defRPr>
                <a:solidFill>
                  <a:schemeClr val="dk1"/>
                </a:solidFill>
              </a:defRPr>
            </a:lvl8pPr>
            <a:lvl9pPr lvl="8" algn="l">
              <a:lnSpc>
                <a:spcPct val="115000"/>
              </a:lnSpc>
              <a:spcBef>
                <a:spcPts val="0"/>
              </a:spcBef>
              <a:spcAft>
                <a:spcPts val="0"/>
              </a:spcAft>
              <a:buClr>
                <a:schemeClr val="dk1"/>
              </a:buClr>
              <a:buSzPts val="1800"/>
              <a:buNone/>
              <a:defRPr>
                <a:solidFill>
                  <a:schemeClr val="dk1"/>
                </a:solidFill>
              </a:defRPr>
            </a:lvl9pPr>
          </a:lstStyle>
          <a:p/>
        </p:txBody>
      </p:sp>
      <p:sp>
        <p:nvSpPr>
          <p:cNvPr id="12" name="Google Shape;12;p2"/>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0" name="Shape 40"/>
        <p:cNvGrpSpPr/>
        <p:nvPr/>
      </p:nvGrpSpPr>
      <p:grpSpPr>
        <a:xfrm>
          <a:off x="0" y="0"/>
          <a:ext cx="0" cy="0"/>
          <a:chOff x="0" y="0"/>
          <a:chExt cx="0" cy="0"/>
        </a:xfrm>
      </p:grpSpPr>
      <p:sp>
        <p:nvSpPr>
          <p:cNvPr id="41" name="Google Shape;41;p1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42" name="Google Shape;42;p11"/>
          <p:cNvSpPr txBox="1"/>
          <p:nvPr>
            <p:ph idx="1" type="body"/>
          </p:nvPr>
        </p:nvSpPr>
        <p:spPr>
          <a:xfrm>
            <a:off x="364468"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43" name="Google Shape;43;p11"/>
          <p:cNvSpPr txBox="1"/>
          <p:nvPr>
            <p:ph idx="2" type="body"/>
          </p:nvPr>
        </p:nvSpPr>
        <p:spPr>
          <a:xfrm>
            <a:off x="5650483"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44" name="Google Shape;44;p11"/>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47" name="Google Shape;47;p12"/>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8" name="Shape 48"/>
        <p:cNvGrpSpPr/>
        <p:nvPr/>
      </p:nvGrpSpPr>
      <p:grpSpPr>
        <a:xfrm>
          <a:off x="0" y="0"/>
          <a:ext cx="0" cy="0"/>
          <a:chOff x="0" y="0"/>
          <a:chExt cx="0" cy="0"/>
        </a:xfrm>
      </p:grpSpPr>
      <p:sp>
        <p:nvSpPr>
          <p:cNvPr id="49" name="Google Shape;49;p13"/>
          <p:cNvSpPr txBox="1"/>
          <p:nvPr>
            <p:ph type="title"/>
          </p:nvPr>
        </p:nvSpPr>
        <p:spPr>
          <a:xfrm>
            <a:off x="364468" y="816630"/>
            <a:ext cx="3283500" cy="1110600"/>
          </a:xfrm>
          <a:prstGeom prst="rect">
            <a:avLst/>
          </a:prstGeom>
          <a:noFill/>
          <a:ln>
            <a:noFill/>
          </a:ln>
        </p:spPr>
        <p:txBody>
          <a:bodyPr anchorCtr="0" anchor="b" bIns="116050" lIns="116050" spcFirstLastPara="1" rIns="116050" wrap="square" tIns="11605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50" name="Google Shape;50;p13"/>
          <p:cNvSpPr txBox="1"/>
          <p:nvPr>
            <p:ph idx="1" type="body"/>
          </p:nvPr>
        </p:nvSpPr>
        <p:spPr>
          <a:xfrm>
            <a:off x="364468" y="2042457"/>
            <a:ext cx="3283500" cy="4673100"/>
          </a:xfrm>
          <a:prstGeom prst="rect">
            <a:avLst/>
          </a:prstGeom>
          <a:noFill/>
          <a:ln>
            <a:noFill/>
          </a:ln>
        </p:spPr>
        <p:txBody>
          <a:bodyPr anchorCtr="0" anchor="t" bIns="116050" lIns="116050" spcFirstLastPara="1" rIns="116050" wrap="square" tIns="11605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51" name="Google Shape;51;p13"/>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2" name="Shape 52"/>
        <p:cNvGrpSpPr/>
        <p:nvPr/>
      </p:nvGrpSpPr>
      <p:grpSpPr>
        <a:xfrm>
          <a:off x="0" y="0"/>
          <a:ext cx="0" cy="0"/>
          <a:chOff x="0" y="0"/>
          <a:chExt cx="0" cy="0"/>
        </a:xfrm>
      </p:grpSpPr>
      <p:sp>
        <p:nvSpPr>
          <p:cNvPr id="53" name="Google Shape;53;p14"/>
          <p:cNvSpPr txBox="1"/>
          <p:nvPr>
            <p:ph type="title"/>
          </p:nvPr>
        </p:nvSpPr>
        <p:spPr>
          <a:xfrm>
            <a:off x="573245" y="661638"/>
            <a:ext cx="7445700" cy="6012600"/>
          </a:xfrm>
          <a:prstGeom prst="rect">
            <a:avLst/>
          </a:prstGeom>
          <a:noFill/>
          <a:ln>
            <a:noFill/>
          </a:ln>
        </p:spPr>
        <p:txBody>
          <a:bodyPr anchorCtr="0" anchor="ctr" bIns="116050" lIns="116050" spcFirstLastPara="1" rIns="116050" wrap="square" tIns="116050">
            <a:normAutofit/>
          </a:bodyPr>
          <a:lstStyle>
            <a:lvl1pPr lvl="0" algn="l">
              <a:lnSpc>
                <a:spcPct val="100000"/>
              </a:lnSpc>
              <a:spcBef>
                <a:spcPts val="0"/>
              </a:spcBef>
              <a:spcAft>
                <a:spcPts val="0"/>
              </a:spcAft>
              <a:buSzPts val="6100"/>
              <a:buNone/>
              <a:defRPr sz="6100"/>
            </a:lvl1pPr>
            <a:lvl2pPr lvl="1" algn="l">
              <a:lnSpc>
                <a:spcPct val="100000"/>
              </a:lnSpc>
              <a:spcBef>
                <a:spcPts val="0"/>
              </a:spcBef>
              <a:spcAft>
                <a:spcPts val="0"/>
              </a:spcAft>
              <a:buSzPts val="6100"/>
              <a:buNone/>
              <a:defRPr sz="6100"/>
            </a:lvl2pPr>
            <a:lvl3pPr lvl="2" algn="l">
              <a:lnSpc>
                <a:spcPct val="100000"/>
              </a:lnSpc>
              <a:spcBef>
                <a:spcPts val="0"/>
              </a:spcBef>
              <a:spcAft>
                <a:spcPts val="0"/>
              </a:spcAft>
              <a:buSzPts val="6100"/>
              <a:buNone/>
              <a:defRPr sz="6100"/>
            </a:lvl3pPr>
            <a:lvl4pPr lvl="3" algn="l">
              <a:lnSpc>
                <a:spcPct val="100000"/>
              </a:lnSpc>
              <a:spcBef>
                <a:spcPts val="0"/>
              </a:spcBef>
              <a:spcAft>
                <a:spcPts val="0"/>
              </a:spcAft>
              <a:buSzPts val="6100"/>
              <a:buNone/>
              <a:defRPr sz="6100"/>
            </a:lvl4pPr>
            <a:lvl5pPr lvl="4" algn="l">
              <a:lnSpc>
                <a:spcPct val="100000"/>
              </a:lnSpc>
              <a:spcBef>
                <a:spcPts val="0"/>
              </a:spcBef>
              <a:spcAft>
                <a:spcPts val="0"/>
              </a:spcAft>
              <a:buSzPts val="6100"/>
              <a:buNone/>
              <a:defRPr sz="6100"/>
            </a:lvl5pPr>
            <a:lvl6pPr lvl="5" algn="l">
              <a:lnSpc>
                <a:spcPct val="100000"/>
              </a:lnSpc>
              <a:spcBef>
                <a:spcPts val="0"/>
              </a:spcBef>
              <a:spcAft>
                <a:spcPts val="0"/>
              </a:spcAft>
              <a:buSzPts val="6100"/>
              <a:buNone/>
              <a:defRPr sz="6100"/>
            </a:lvl6pPr>
            <a:lvl7pPr lvl="6" algn="l">
              <a:lnSpc>
                <a:spcPct val="100000"/>
              </a:lnSpc>
              <a:spcBef>
                <a:spcPts val="0"/>
              </a:spcBef>
              <a:spcAft>
                <a:spcPts val="0"/>
              </a:spcAft>
              <a:buSzPts val="6100"/>
              <a:buNone/>
              <a:defRPr sz="6100"/>
            </a:lvl7pPr>
            <a:lvl8pPr lvl="7" algn="l">
              <a:lnSpc>
                <a:spcPct val="100000"/>
              </a:lnSpc>
              <a:spcBef>
                <a:spcPts val="0"/>
              </a:spcBef>
              <a:spcAft>
                <a:spcPts val="0"/>
              </a:spcAft>
              <a:buSzPts val="6100"/>
              <a:buNone/>
              <a:defRPr sz="6100"/>
            </a:lvl8pPr>
            <a:lvl9pPr lvl="8" algn="l">
              <a:lnSpc>
                <a:spcPct val="100000"/>
              </a:lnSpc>
              <a:spcBef>
                <a:spcPts val="0"/>
              </a:spcBef>
              <a:spcAft>
                <a:spcPts val="0"/>
              </a:spcAft>
              <a:buSzPts val="6100"/>
              <a:buNone/>
              <a:defRPr sz="6100"/>
            </a:lvl9pPr>
          </a:lstStyle>
          <a:p/>
        </p:txBody>
      </p:sp>
      <p:sp>
        <p:nvSpPr>
          <p:cNvPr id="54" name="Google Shape;54;p14"/>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5" name="Shape 55"/>
        <p:cNvGrpSpPr/>
        <p:nvPr/>
      </p:nvGrpSpPr>
      <p:grpSpPr>
        <a:xfrm>
          <a:off x="0" y="0"/>
          <a:ext cx="0" cy="0"/>
          <a:chOff x="0" y="0"/>
          <a:chExt cx="0" cy="0"/>
        </a:xfrm>
      </p:grpSpPr>
      <p:sp>
        <p:nvSpPr>
          <p:cNvPr id="56" name="Google Shape;56;p15"/>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5"/>
          <p:cNvSpPr txBox="1"/>
          <p:nvPr>
            <p:ph type="title"/>
          </p:nvPr>
        </p:nvSpPr>
        <p:spPr>
          <a:xfrm>
            <a:off x="310447" y="1812541"/>
            <a:ext cx="4730100" cy="2178600"/>
          </a:xfrm>
          <a:prstGeom prst="rect">
            <a:avLst/>
          </a:prstGeom>
          <a:noFill/>
          <a:ln>
            <a:noFill/>
          </a:ln>
        </p:spPr>
        <p:txBody>
          <a:bodyPr anchorCtr="0" anchor="b" bIns="116050" lIns="116050" spcFirstLastPara="1" rIns="116050" wrap="square" tIns="116050">
            <a:norm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p:txBody>
      </p:sp>
      <p:sp>
        <p:nvSpPr>
          <p:cNvPr id="58" name="Google Shape;58;p15"/>
          <p:cNvSpPr txBox="1"/>
          <p:nvPr>
            <p:ph idx="1" type="subTitle"/>
          </p:nvPr>
        </p:nvSpPr>
        <p:spPr>
          <a:xfrm>
            <a:off x="310447" y="4120005"/>
            <a:ext cx="4730100" cy="1815300"/>
          </a:xfrm>
          <a:prstGeom prst="rect">
            <a:avLst/>
          </a:prstGeom>
          <a:noFill/>
          <a:ln>
            <a:noFill/>
          </a:ln>
        </p:spPr>
        <p:txBody>
          <a:bodyPr anchorCtr="0" anchor="t" bIns="116050" lIns="116050" spcFirstLastPara="1" rIns="116050" wrap="square" tIns="11605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59" name="Google Shape;59;p15"/>
          <p:cNvSpPr txBox="1"/>
          <p:nvPr>
            <p:ph idx="2" type="body"/>
          </p:nvPr>
        </p:nvSpPr>
        <p:spPr>
          <a:xfrm>
            <a:off x="5775715" y="1064257"/>
            <a:ext cx="4486500" cy="5431200"/>
          </a:xfrm>
          <a:prstGeom prst="rect">
            <a:avLst/>
          </a:prstGeom>
          <a:noFill/>
          <a:ln>
            <a:noFill/>
          </a:ln>
        </p:spPr>
        <p:txBody>
          <a:bodyPr anchorCtr="0" anchor="ctr" bIns="116050" lIns="116050" spcFirstLastPara="1" rIns="116050" wrap="square" tIns="116050">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60" name="Google Shape;60;p15"/>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5" name="Google Shape;15;p3"/>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16" name="Google Shape;16;p3"/>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4"/>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ditable title">
  <p:cSld name="CUSTOM_3_2">
    <p:spTree>
      <p:nvGrpSpPr>
        <p:cNvPr id="19" name="Shape 19"/>
        <p:cNvGrpSpPr/>
        <p:nvPr/>
      </p:nvGrpSpPr>
      <p:grpSpPr>
        <a:xfrm>
          <a:off x="0" y="0"/>
          <a:ext cx="0" cy="0"/>
          <a:chOff x="0" y="0"/>
          <a:chExt cx="0" cy="0"/>
        </a:xfrm>
      </p:grpSpPr>
      <p:graphicFrame>
        <p:nvGraphicFramePr>
          <p:cNvPr id="20" name="Google Shape;20;p5"/>
          <p:cNvGraphicFramePr/>
          <p:nvPr/>
        </p:nvGraphicFramePr>
        <p:xfrm>
          <a:off x="0" y="4"/>
          <a:ext cx="3000000" cy="3000000"/>
        </p:xfrm>
        <a:graphic>
          <a:graphicData uri="http://schemas.openxmlformats.org/drawingml/2006/table">
            <a:tbl>
              <a:tblPr>
                <a:noFill/>
                <a:tableStyleId>{B6BC19C9-9D20-4ECB-99E6-447174C58D1E}</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1600"/>
                        <a:buFont typeface="Arial"/>
                        <a:buNone/>
                      </a:pPr>
                      <a:r>
                        <a:t/>
                      </a:r>
                      <a:endParaRPr b="1" sz="1600" u="none" cap="none" strike="noStrike">
                        <a:solidFill>
                          <a:schemeClr val="dk1"/>
                        </a:solidFill>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r>
            </a:tbl>
          </a:graphicData>
        </a:graphic>
      </p:graphicFrame>
      <p:sp>
        <p:nvSpPr>
          <p:cNvPr id="21" name="Google Shape;21;p5"/>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dk1"/>
              </a:buClr>
              <a:buSzPts val="2500"/>
              <a:buFont typeface="Caveat"/>
              <a:buNone/>
              <a:defRPr b="1" sz="2500">
                <a:solidFill>
                  <a:schemeClr val="dk1"/>
                </a:solidFill>
                <a:latin typeface="Caveat"/>
                <a:ea typeface="Caveat"/>
                <a:cs typeface="Caveat"/>
                <a:sym typeface="Caveat"/>
              </a:defRPr>
            </a:lvl1pPr>
            <a:lvl2pPr lvl="1" algn="l">
              <a:lnSpc>
                <a:spcPct val="115000"/>
              </a:lnSpc>
              <a:spcBef>
                <a:spcPts val="0"/>
              </a:spcBef>
              <a:spcAft>
                <a:spcPts val="0"/>
              </a:spcAft>
              <a:buClr>
                <a:schemeClr val="dk1"/>
              </a:buClr>
              <a:buSzPts val="1800"/>
              <a:buNone/>
              <a:defRPr>
                <a:solidFill>
                  <a:schemeClr val="dk1"/>
                </a:solidFill>
              </a:defRPr>
            </a:lvl2pPr>
            <a:lvl3pPr lvl="2" algn="l">
              <a:lnSpc>
                <a:spcPct val="115000"/>
              </a:lnSpc>
              <a:spcBef>
                <a:spcPts val="0"/>
              </a:spcBef>
              <a:spcAft>
                <a:spcPts val="0"/>
              </a:spcAft>
              <a:buClr>
                <a:schemeClr val="dk1"/>
              </a:buClr>
              <a:buSzPts val="1800"/>
              <a:buNone/>
              <a:defRPr>
                <a:solidFill>
                  <a:schemeClr val="dk1"/>
                </a:solidFill>
              </a:defRPr>
            </a:lvl3pPr>
            <a:lvl4pPr lvl="3" algn="l">
              <a:lnSpc>
                <a:spcPct val="115000"/>
              </a:lnSpc>
              <a:spcBef>
                <a:spcPts val="0"/>
              </a:spcBef>
              <a:spcAft>
                <a:spcPts val="0"/>
              </a:spcAft>
              <a:buClr>
                <a:schemeClr val="dk1"/>
              </a:buClr>
              <a:buSzPts val="1800"/>
              <a:buNone/>
              <a:defRPr>
                <a:solidFill>
                  <a:schemeClr val="dk1"/>
                </a:solidFill>
              </a:defRPr>
            </a:lvl4pPr>
            <a:lvl5pPr lvl="4" algn="l">
              <a:lnSpc>
                <a:spcPct val="115000"/>
              </a:lnSpc>
              <a:spcBef>
                <a:spcPts val="0"/>
              </a:spcBef>
              <a:spcAft>
                <a:spcPts val="0"/>
              </a:spcAft>
              <a:buClr>
                <a:schemeClr val="dk1"/>
              </a:buClr>
              <a:buSzPts val="1800"/>
              <a:buNone/>
              <a:defRPr>
                <a:solidFill>
                  <a:schemeClr val="dk1"/>
                </a:solidFill>
              </a:defRPr>
            </a:lvl5pPr>
            <a:lvl6pPr lvl="5" algn="l">
              <a:lnSpc>
                <a:spcPct val="115000"/>
              </a:lnSpc>
              <a:spcBef>
                <a:spcPts val="0"/>
              </a:spcBef>
              <a:spcAft>
                <a:spcPts val="0"/>
              </a:spcAft>
              <a:buClr>
                <a:schemeClr val="dk1"/>
              </a:buClr>
              <a:buSzPts val="1800"/>
              <a:buNone/>
              <a:defRPr>
                <a:solidFill>
                  <a:schemeClr val="dk1"/>
                </a:solidFill>
              </a:defRPr>
            </a:lvl6pPr>
            <a:lvl7pPr lvl="6" algn="l">
              <a:lnSpc>
                <a:spcPct val="115000"/>
              </a:lnSpc>
              <a:spcBef>
                <a:spcPts val="0"/>
              </a:spcBef>
              <a:spcAft>
                <a:spcPts val="0"/>
              </a:spcAft>
              <a:buClr>
                <a:schemeClr val="dk1"/>
              </a:buClr>
              <a:buSzPts val="1800"/>
              <a:buNone/>
              <a:defRPr>
                <a:solidFill>
                  <a:schemeClr val="dk1"/>
                </a:solidFill>
              </a:defRPr>
            </a:lvl7pPr>
            <a:lvl8pPr lvl="7" algn="l">
              <a:lnSpc>
                <a:spcPct val="115000"/>
              </a:lnSpc>
              <a:spcBef>
                <a:spcPts val="0"/>
              </a:spcBef>
              <a:spcAft>
                <a:spcPts val="0"/>
              </a:spcAft>
              <a:buClr>
                <a:schemeClr val="dk1"/>
              </a:buClr>
              <a:buSzPts val="1800"/>
              <a:buNone/>
              <a:defRPr>
                <a:solidFill>
                  <a:schemeClr val="dk1"/>
                </a:solidFill>
              </a:defRPr>
            </a:lvl8pPr>
            <a:lvl9pPr lvl="8" algn="l">
              <a:lnSpc>
                <a:spcPct val="115000"/>
              </a:lnSpc>
              <a:spcBef>
                <a:spcPts val="0"/>
              </a:spcBef>
              <a:spcAft>
                <a:spcPts val="0"/>
              </a:spcAft>
              <a:buClr>
                <a:schemeClr val="dk1"/>
              </a:buClr>
              <a:buSzPts val="1800"/>
              <a:buNone/>
              <a:defRPr>
                <a:solidFill>
                  <a:schemeClr val="dk1"/>
                </a:solidFill>
              </a:defRPr>
            </a:lvl9pPr>
          </a:lstStyle>
          <a:p/>
        </p:txBody>
      </p:sp>
      <p:sp>
        <p:nvSpPr>
          <p:cNvPr id="22" name="Google Shape;22;p5"/>
          <p:cNvSpPr txBox="1"/>
          <p:nvPr>
            <p:ph idx="2" type="subTitle"/>
          </p:nvPr>
        </p:nvSpPr>
        <p:spPr>
          <a:xfrm>
            <a:off x="5287800" y="-12650"/>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dk1"/>
              </a:buClr>
              <a:buSzPts val="1800"/>
              <a:buNone/>
              <a:defRPr b="1" sz="1800">
                <a:solidFill>
                  <a:schemeClr val="dk1"/>
                </a:solidFill>
              </a:defRPr>
            </a:lvl1pPr>
            <a:lvl2pPr lvl="1" algn="l">
              <a:lnSpc>
                <a:spcPct val="115000"/>
              </a:lnSpc>
              <a:spcBef>
                <a:spcPts val="0"/>
              </a:spcBef>
              <a:spcAft>
                <a:spcPts val="0"/>
              </a:spcAft>
              <a:buClr>
                <a:schemeClr val="dk1"/>
              </a:buClr>
              <a:buSzPts val="1800"/>
              <a:buNone/>
              <a:defRPr>
                <a:solidFill>
                  <a:schemeClr val="dk1"/>
                </a:solidFill>
              </a:defRPr>
            </a:lvl2pPr>
            <a:lvl3pPr lvl="2" algn="l">
              <a:lnSpc>
                <a:spcPct val="115000"/>
              </a:lnSpc>
              <a:spcBef>
                <a:spcPts val="0"/>
              </a:spcBef>
              <a:spcAft>
                <a:spcPts val="0"/>
              </a:spcAft>
              <a:buClr>
                <a:schemeClr val="dk1"/>
              </a:buClr>
              <a:buSzPts val="1800"/>
              <a:buNone/>
              <a:defRPr>
                <a:solidFill>
                  <a:schemeClr val="dk1"/>
                </a:solidFill>
              </a:defRPr>
            </a:lvl3pPr>
            <a:lvl4pPr lvl="3" algn="l">
              <a:lnSpc>
                <a:spcPct val="115000"/>
              </a:lnSpc>
              <a:spcBef>
                <a:spcPts val="0"/>
              </a:spcBef>
              <a:spcAft>
                <a:spcPts val="0"/>
              </a:spcAft>
              <a:buClr>
                <a:schemeClr val="dk1"/>
              </a:buClr>
              <a:buSzPts val="1800"/>
              <a:buNone/>
              <a:defRPr>
                <a:solidFill>
                  <a:schemeClr val="dk1"/>
                </a:solidFill>
              </a:defRPr>
            </a:lvl4pPr>
            <a:lvl5pPr lvl="4" algn="l">
              <a:lnSpc>
                <a:spcPct val="115000"/>
              </a:lnSpc>
              <a:spcBef>
                <a:spcPts val="0"/>
              </a:spcBef>
              <a:spcAft>
                <a:spcPts val="0"/>
              </a:spcAft>
              <a:buClr>
                <a:schemeClr val="dk1"/>
              </a:buClr>
              <a:buSzPts val="1800"/>
              <a:buNone/>
              <a:defRPr>
                <a:solidFill>
                  <a:schemeClr val="dk1"/>
                </a:solidFill>
              </a:defRPr>
            </a:lvl5pPr>
            <a:lvl6pPr lvl="5" algn="l">
              <a:lnSpc>
                <a:spcPct val="115000"/>
              </a:lnSpc>
              <a:spcBef>
                <a:spcPts val="0"/>
              </a:spcBef>
              <a:spcAft>
                <a:spcPts val="0"/>
              </a:spcAft>
              <a:buClr>
                <a:schemeClr val="dk1"/>
              </a:buClr>
              <a:buSzPts val="1800"/>
              <a:buNone/>
              <a:defRPr>
                <a:solidFill>
                  <a:schemeClr val="dk1"/>
                </a:solidFill>
              </a:defRPr>
            </a:lvl6pPr>
            <a:lvl7pPr lvl="6" algn="l">
              <a:lnSpc>
                <a:spcPct val="115000"/>
              </a:lnSpc>
              <a:spcBef>
                <a:spcPts val="0"/>
              </a:spcBef>
              <a:spcAft>
                <a:spcPts val="0"/>
              </a:spcAft>
              <a:buClr>
                <a:schemeClr val="dk1"/>
              </a:buClr>
              <a:buSzPts val="1800"/>
              <a:buNone/>
              <a:defRPr>
                <a:solidFill>
                  <a:schemeClr val="dk1"/>
                </a:solidFill>
              </a:defRPr>
            </a:lvl7pPr>
            <a:lvl8pPr lvl="7" algn="l">
              <a:lnSpc>
                <a:spcPct val="115000"/>
              </a:lnSpc>
              <a:spcBef>
                <a:spcPts val="0"/>
              </a:spcBef>
              <a:spcAft>
                <a:spcPts val="0"/>
              </a:spcAft>
              <a:buClr>
                <a:schemeClr val="dk1"/>
              </a:buClr>
              <a:buSzPts val="1800"/>
              <a:buNone/>
              <a:defRPr>
                <a:solidFill>
                  <a:schemeClr val="dk1"/>
                </a:solidFill>
              </a:defRPr>
            </a:lvl8pPr>
            <a:lvl9pPr lvl="8" algn="l">
              <a:lnSpc>
                <a:spcPct val="115000"/>
              </a:lnSpc>
              <a:spcBef>
                <a:spcPts val="0"/>
              </a:spcBef>
              <a:spcAft>
                <a:spcPts val="0"/>
              </a:spcAft>
              <a:buClr>
                <a:schemeClr val="dk1"/>
              </a:buClr>
              <a:buSzPts val="1800"/>
              <a:buNone/>
              <a:defRPr>
                <a:solidFill>
                  <a:schemeClr val="dk1"/>
                </a:solidFill>
              </a:defRPr>
            </a:lvl9pPr>
          </a:lstStyle>
          <a:p/>
        </p:txBody>
      </p:sp>
      <p:sp>
        <p:nvSpPr>
          <p:cNvPr id="23" name="Google Shape;23;p5"/>
          <p:cNvSpPr txBox="1"/>
          <p:nvPr/>
        </p:nvSpPr>
        <p:spPr>
          <a:xfrm>
            <a:off x="3378000" y="7104000"/>
            <a:ext cx="3936000" cy="338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2"/>
                </a:solidFill>
                <a:latin typeface="Lato"/>
                <a:ea typeface="Lato"/>
                <a:cs typeface="Lato"/>
                <a:sym typeface="Lato"/>
              </a:rPr>
              <a:t>Progression of knowledge and skills</a:t>
            </a:r>
            <a:endParaRPr b="1" i="0" sz="1000" u="none" cap="none" strike="noStrike">
              <a:solidFill>
                <a:schemeClr val="dk2"/>
              </a:solidFill>
              <a:latin typeface="Lato"/>
              <a:ea typeface="Lato"/>
              <a:cs typeface="Lato"/>
              <a:sym typeface="Lato"/>
            </a:endParaRPr>
          </a:p>
        </p:txBody>
      </p:sp>
      <p:sp>
        <p:nvSpPr>
          <p:cNvPr id="24" name="Google Shape;24;p5"/>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kills -Unit">
  <p:cSld name="CUSTOM_3">
    <p:spTree>
      <p:nvGrpSpPr>
        <p:cNvPr id="25" name="Shape 25"/>
        <p:cNvGrpSpPr/>
        <p:nvPr/>
      </p:nvGrpSpPr>
      <p:grpSpPr>
        <a:xfrm>
          <a:off x="0" y="0"/>
          <a:ext cx="0" cy="0"/>
          <a:chOff x="0" y="0"/>
          <a:chExt cx="0" cy="0"/>
        </a:xfrm>
      </p:grpSpPr>
      <p:graphicFrame>
        <p:nvGraphicFramePr>
          <p:cNvPr id="26" name="Google Shape;26;p6"/>
          <p:cNvGraphicFramePr/>
          <p:nvPr/>
        </p:nvGraphicFramePr>
        <p:xfrm>
          <a:off x="0" y="4"/>
          <a:ext cx="3000000" cy="3000000"/>
        </p:xfrm>
        <a:graphic>
          <a:graphicData uri="http://schemas.openxmlformats.org/drawingml/2006/table">
            <a:tbl>
              <a:tblPr>
                <a:noFill/>
                <a:tableStyleId>{B6BC19C9-9D20-4ECB-99E6-447174C58D1E}</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2300"/>
                        <a:buFont typeface="Arial"/>
                        <a:buNone/>
                      </a:pPr>
                      <a:r>
                        <a:rPr b="1" lang="en-GB" sz="2300" u="none" cap="none" strike="noStrike">
                          <a:solidFill>
                            <a:schemeClr val="dk1"/>
                          </a:solidFill>
                          <a:latin typeface="Caveat"/>
                          <a:ea typeface="Caveat"/>
                          <a:cs typeface="Caveat"/>
                          <a:sym typeface="Caveat"/>
                        </a:rPr>
                        <a:t>Progression of skills and knowledge</a:t>
                      </a:r>
                      <a:endParaRPr b="1" sz="1600" u="none" cap="none" strike="noStrike">
                        <a:solidFill>
                          <a:schemeClr val="dk1"/>
                        </a:solidFill>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Lato"/>
                          <a:ea typeface="Lato"/>
                          <a:cs typeface="Lato"/>
                          <a:sym typeface="Lato"/>
                        </a:rPr>
                        <a:t>Unit X</a:t>
                      </a:r>
                      <a:endParaRPr b="1" sz="2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r>
            </a:tbl>
          </a:graphicData>
        </a:graphic>
      </p:graphicFrame>
      <p:sp>
        <p:nvSpPr>
          <p:cNvPr id="27" name="Google Shape;27;p6"/>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kills -Unit 1">
  <p:cSld name="CUSTOM_3_1">
    <p:spTree>
      <p:nvGrpSpPr>
        <p:cNvPr id="28" name="Shape 28"/>
        <p:cNvGrpSpPr/>
        <p:nvPr/>
      </p:nvGrpSpPr>
      <p:grpSpPr>
        <a:xfrm>
          <a:off x="0" y="0"/>
          <a:ext cx="0" cy="0"/>
          <a:chOff x="0" y="0"/>
          <a:chExt cx="0" cy="0"/>
        </a:xfrm>
      </p:grpSpPr>
      <p:graphicFrame>
        <p:nvGraphicFramePr>
          <p:cNvPr id="29" name="Google Shape;29;p7"/>
          <p:cNvGraphicFramePr/>
          <p:nvPr/>
        </p:nvGraphicFramePr>
        <p:xfrm>
          <a:off x="0" y="4"/>
          <a:ext cx="3000000" cy="3000000"/>
        </p:xfrm>
        <a:graphic>
          <a:graphicData uri="http://schemas.openxmlformats.org/drawingml/2006/table">
            <a:tbl>
              <a:tblPr>
                <a:noFill/>
                <a:tableStyleId>{B6BC19C9-9D20-4ECB-99E6-447174C58D1E}</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2300"/>
                        <a:buFont typeface="Arial"/>
                        <a:buNone/>
                      </a:pPr>
                      <a:r>
                        <a:rPr b="1" lang="en-GB" sz="2300" u="none" cap="none" strike="noStrike">
                          <a:solidFill>
                            <a:schemeClr val="dk1"/>
                          </a:solidFill>
                          <a:latin typeface="Caveat"/>
                          <a:ea typeface="Caveat"/>
                          <a:cs typeface="Caveat"/>
                          <a:sym typeface="Caveat"/>
                        </a:rPr>
                        <a:t>Progression of skills</a:t>
                      </a:r>
                      <a:endParaRPr b="1" sz="1600" u="none" cap="none" strike="noStrike">
                        <a:solidFill>
                          <a:schemeClr val="dk1"/>
                        </a:solidFill>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Lato"/>
                          <a:ea typeface="Lato"/>
                          <a:cs typeface="Lato"/>
                          <a:sym typeface="Lato"/>
                        </a:rPr>
                        <a:t>Unit X</a:t>
                      </a:r>
                      <a:endParaRPr b="1" sz="2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r>
            </a:tbl>
          </a:graphicData>
        </a:graphic>
      </p:graphicFrame>
      <p:sp>
        <p:nvSpPr>
          <p:cNvPr id="30" name="Google Shape;30;p7"/>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kills -Unit 1 1">
  <p:cSld name="CUSTOM_3_1_1">
    <p:spTree>
      <p:nvGrpSpPr>
        <p:cNvPr id="31" name="Shape 31"/>
        <p:cNvGrpSpPr/>
        <p:nvPr/>
      </p:nvGrpSpPr>
      <p:grpSpPr>
        <a:xfrm>
          <a:off x="0" y="0"/>
          <a:ext cx="0" cy="0"/>
          <a:chOff x="0" y="0"/>
          <a:chExt cx="0" cy="0"/>
        </a:xfrm>
      </p:grpSpPr>
      <p:graphicFrame>
        <p:nvGraphicFramePr>
          <p:cNvPr id="32" name="Google Shape;32;p8"/>
          <p:cNvGraphicFramePr/>
          <p:nvPr/>
        </p:nvGraphicFramePr>
        <p:xfrm>
          <a:off x="0" y="4"/>
          <a:ext cx="3000000" cy="3000000"/>
        </p:xfrm>
        <a:graphic>
          <a:graphicData uri="http://schemas.openxmlformats.org/drawingml/2006/table">
            <a:tbl>
              <a:tblPr>
                <a:noFill/>
                <a:tableStyleId>{B6BC19C9-9D20-4ECB-99E6-447174C58D1E}</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2300"/>
                        <a:buFont typeface="Arial"/>
                        <a:buNone/>
                      </a:pPr>
                      <a:r>
                        <a:rPr b="1" lang="en-GB" sz="2300" u="none" cap="none" strike="noStrike">
                          <a:solidFill>
                            <a:schemeClr val="dk1"/>
                          </a:solidFill>
                          <a:latin typeface="Caveat"/>
                          <a:ea typeface="Caveat"/>
                          <a:cs typeface="Caveat"/>
                          <a:sym typeface="Caveat"/>
                        </a:rPr>
                        <a:t>Progression of knowledge</a:t>
                      </a:r>
                      <a:endParaRPr b="1" sz="1600" u="none" cap="none" strike="noStrike">
                        <a:solidFill>
                          <a:schemeClr val="dk1"/>
                        </a:solidFill>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solidFill>
                            <a:schemeClr val="dk1"/>
                          </a:solidFill>
                          <a:latin typeface="Lato"/>
                          <a:ea typeface="Lato"/>
                          <a:cs typeface="Lato"/>
                          <a:sym typeface="Lato"/>
                        </a:rPr>
                        <a:t>Unit X</a:t>
                      </a:r>
                      <a:endParaRPr b="1" sz="2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r>
            </a:tbl>
          </a:graphicData>
        </a:graphic>
      </p:graphicFrame>
      <p:sp>
        <p:nvSpPr>
          <p:cNvPr id="33" name="Google Shape;33;p8"/>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kills -Unit 1 1 1">
  <p:cSld name="CUSTOM_3_1_1_1">
    <p:spTree>
      <p:nvGrpSpPr>
        <p:cNvPr id="34" name="Shape 34"/>
        <p:cNvGrpSpPr/>
        <p:nvPr/>
      </p:nvGrpSpPr>
      <p:grpSpPr>
        <a:xfrm>
          <a:off x="0" y="0"/>
          <a:ext cx="0" cy="0"/>
          <a:chOff x="0" y="0"/>
          <a:chExt cx="0" cy="0"/>
        </a:xfrm>
      </p:grpSpPr>
      <p:graphicFrame>
        <p:nvGraphicFramePr>
          <p:cNvPr id="35" name="Google Shape;35;p9"/>
          <p:cNvGraphicFramePr/>
          <p:nvPr/>
        </p:nvGraphicFramePr>
        <p:xfrm>
          <a:off x="0" y="4"/>
          <a:ext cx="3000000" cy="3000000"/>
        </p:xfrm>
        <a:graphic>
          <a:graphicData uri="http://schemas.openxmlformats.org/drawingml/2006/table">
            <a:tbl>
              <a:tblPr>
                <a:noFill/>
                <a:tableStyleId>{B6BC19C9-9D20-4ECB-99E6-447174C58D1E}</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2300"/>
                        <a:buFont typeface="Arial"/>
                        <a:buNone/>
                      </a:pPr>
                      <a:r>
                        <a:rPr b="1" lang="en-GB" sz="2300" u="none" cap="none" strike="noStrike">
                          <a:latin typeface="Caveat"/>
                          <a:ea typeface="Caveat"/>
                          <a:cs typeface="Caveat"/>
                          <a:sym typeface="Caveat"/>
                        </a:rPr>
                        <a:t>Progression of vocabulary</a:t>
                      </a:r>
                      <a:endParaRPr b="1" sz="1600" u="none" cap="none" strike="noStrike"/>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0000"/>
                        </a:lnSpc>
                        <a:spcBef>
                          <a:spcPts val="0"/>
                        </a:spcBef>
                        <a:spcAft>
                          <a:spcPts val="0"/>
                        </a:spcAft>
                        <a:buClr>
                          <a:srgbClr val="000000"/>
                        </a:buClr>
                        <a:buSzPts val="2000"/>
                        <a:buFont typeface="Arial"/>
                        <a:buNone/>
                      </a:pPr>
                      <a:r>
                        <a:rPr b="1" lang="en-GB" sz="2000" u="none" cap="none" strike="noStrike">
                          <a:latin typeface="Lato"/>
                          <a:ea typeface="Lato"/>
                          <a:cs typeface="Lato"/>
                          <a:sym typeface="Lato"/>
                        </a:rPr>
                        <a:t>Unit X</a:t>
                      </a:r>
                      <a:endParaRPr b="1" sz="2000" u="none" cap="none" strike="noStrike">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r>
            </a:tbl>
          </a:graphicData>
        </a:graphic>
      </p:graphicFrame>
      <p:sp>
        <p:nvSpPr>
          <p:cNvPr id="36" name="Google Shape;36;p9"/>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0"/>
          <p:cNvSpPr txBox="1"/>
          <p:nvPr>
            <p:ph type="title"/>
          </p:nvPr>
        </p:nvSpPr>
        <p:spPr>
          <a:xfrm>
            <a:off x="364468" y="3161354"/>
            <a:ext cx="9963000" cy="1237200"/>
          </a:xfrm>
          <a:prstGeom prst="rect">
            <a:avLst/>
          </a:prstGeom>
          <a:noFill/>
          <a:ln>
            <a:noFill/>
          </a:ln>
        </p:spPr>
        <p:txBody>
          <a:bodyPr anchorCtr="0" anchor="ctr" bIns="116050" lIns="116050" spcFirstLastPara="1" rIns="116050" wrap="square" tIns="116050">
            <a:normAutofit/>
          </a:bodyPr>
          <a:lstStyle>
            <a:lvl1pPr lvl="0" algn="ctr">
              <a:lnSpc>
                <a:spcPct val="100000"/>
              </a:lnSpc>
              <a:spcBef>
                <a:spcPts val="0"/>
              </a:spcBef>
              <a:spcAft>
                <a:spcPts val="0"/>
              </a:spcAft>
              <a:buSzPts val="4600"/>
              <a:buNone/>
              <a:defRPr sz="4600"/>
            </a:lvl1pPr>
            <a:lvl2pPr lvl="1" algn="ctr">
              <a:lnSpc>
                <a:spcPct val="100000"/>
              </a:lnSpc>
              <a:spcBef>
                <a:spcPts val="0"/>
              </a:spcBef>
              <a:spcAft>
                <a:spcPts val="0"/>
              </a:spcAft>
              <a:buSzPts val="4600"/>
              <a:buNone/>
              <a:defRPr sz="4600"/>
            </a:lvl2pPr>
            <a:lvl3pPr lvl="2" algn="ctr">
              <a:lnSpc>
                <a:spcPct val="100000"/>
              </a:lnSpc>
              <a:spcBef>
                <a:spcPts val="0"/>
              </a:spcBef>
              <a:spcAft>
                <a:spcPts val="0"/>
              </a:spcAft>
              <a:buSzPts val="4600"/>
              <a:buNone/>
              <a:defRPr sz="4600"/>
            </a:lvl3pPr>
            <a:lvl4pPr lvl="3" algn="ctr">
              <a:lnSpc>
                <a:spcPct val="100000"/>
              </a:lnSpc>
              <a:spcBef>
                <a:spcPts val="0"/>
              </a:spcBef>
              <a:spcAft>
                <a:spcPts val="0"/>
              </a:spcAft>
              <a:buSzPts val="4600"/>
              <a:buNone/>
              <a:defRPr sz="4600"/>
            </a:lvl4pPr>
            <a:lvl5pPr lvl="4" algn="ctr">
              <a:lnSpc>
                <a:spcPct val="100000"/>
              </a:lnSpc>
              <a:spcBef>
                <a:spcPts val="0"/>
              </a:spcBef>
              <a:spcAft>
                <a:spcPts val="0"/>
              </a:spcAft>
              <a:buSzPts val="4600"/>
              <a:buNone/>
              <a:defRPr sz="4600"/>
            </a:lvl5pPr>
            <a:lvl6pPr lvl="5" algn="ctr">
              <a:lnSpc>
                <a:spcPct val="100000"/>
              </a:lnSpc>
              <a:spcBef>
                <a:spcPts val="0"/>
              </a:spcBef>
              <a:spcAft>
                <a:spcPts val="0"/>
              </a:spcAft>
              <a:buSzPts val="4600"/>
              <a:buNone/>
              <a:defRPr sz="4600"/>
            </a:lvl6pPr>
            <a:lvl7pPr lvl="6" algn="ctr">
              <a:lnSpc>
                <a:spcPct val="100000"/>
              </a:lnSpc>
              <a:spcBef>
                <a:spcPts val="0"/>
              </a:spcBef>
              <a:spcAft>
                <a:spcPts val="0"/>
              </a:spcAft>
              <a:buSzPts val="4600"/>
              <a:buNone/>
              <a:defRPr sz="4600"/>
            </a:lvl7pPr>
            <a:lvl8pPr lvl="7" algn="ctr">
              <a:lnSpc>
                <a:spcPct val="100000"/>
              </a:lnSpc>
              <a:spcBef>
                <a:spcPts val="0"/>
              </a:spcBef>
              <a:spcAft>
                <a:spcPts val="0"/>
              </a:spcAft>
              <a:buSzPts val="4600"/>
              <a:buNone/>
              <a:defRPr sz="4600"/>
            </a:lvl8pPr>
            <a:lvl9pPr lvl="8" algn="ctr">
              <a:lnSpc>
                <a:spcPct val="100000"/>
              </a:lnSpc>
              <a:spcBef>
                <a:spcPts val="0"/>
              </a:spcBef>
              <a:spcAft>
                <a:spcPts val="0"/>
              </a:spcAft>
              <a:buSzPts val="4600"/>
              <a:buNone/>
              <a:defRPr sz="4600"/>
            </a:lvl9pPr>
          </a:lstStyle>
          <a:p/>
        </p:txBody>
      </p:sp>
      <p:sp>
        <p:nvSpPr>
          <p:cNvPr id="39" name="Google Shape;39;p10"/>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marR="0" rtl="0" algn="l">
              <a:lnSpc>
                <a:spcPct val="100000"/>
              </a:lnSpc>
              <a:spcBef>
                <a:spcPts val="0"/>
              </a:spcBef>
              <a:spcAft>
                <a:spcPts val="0"/>
              </a:spcAft>
              <a:buClr>
                <a:schemeClr val="dk1"/>
              </a:buClr>
              <a:buSzPts val="3600"/>
              <a:buFont typeface="Caveat"/>
              <a:buNone/>
              <a:defRPr b="1" i="0" sz="3600" u="none" cap="none" strike="noStrike">
                <a:solidFill>
                  <a:schemeClr val="dk1"/>
                </a:solidFill>
                <a:latin typeface="Caveat"/>
                <a:ea typeface="Caveat"/>
                <a:cs typeface="Caveat"/>
                <a:sym typeface="Caveat"/>
              </a:defRPr>
            </a:lvl1pPr>
            <a:lvl2pPr lvl="1"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2pPr>
            <a:lvl3pPr lvl="2"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3pPr>
            <a:lvl4pPr lvl="3"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4pPr>
            <a:lvl5pPr lvl="4"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5pPr>
            <a:lvl6pPr lvl="5"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6pPr>
            <a:lvl7pPr lvl="6"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7pPr>
            <a:lvl8pPr lvl="7"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8pPr>
            <a:lvl9pPr lvl="8"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marR="0" rtl="0" algn="l">
              <a:lnSpc>
                <a:spcPct val="115000"/>
              </a:lnSpc>
              <a:spcBef>
                <a:spcPts val="0"/>
              </a:spcBef>
              <a:spcAft>
                <a:spcPts val="0"/>
              </a:spcAft>
              <a:buClr>
                <a:schemeClr val="dk2"/>
              </a:buClr>
              <a:buSzPts val="2300"/>
              <a:buFont typeface="Lato"/>
              <a:buChar char="●"/>
              <a:defRPr b="0" i="0" sz="2300" u="none" cap="none" strike="noStrike">
                <a:solidFill>
                  <a:schemeClr val="dk2"/>
                </a:solidFill>
                <a:latin typeface="Lato"/>
                <a:ea typeface="Lato"/>
                <a:cs typeface="Lato"/>
                <a:sym typeface="Lato"/>
              </a:defRPr>
            </a:lvl1pPr>
            <a:lvl2pPr indent="-342900" lvl="1" marL="9144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2pPr>
            <a:lvl3pPr indent="-342900" lvl="2" marL="13716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3pPr>
            <a:lvl4pPr indent="-342900" lvl="3" marL="18288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4pPr>
            <a:lvl5pPr indent="-342900" lvl="4" marL="22860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5pPr>
            <a:lvl6pPr indent="-342900" lvl="5" marL="27432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6pPr>
            <a:lvl7pPr indent="-342900" lvl="6" marL="32004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7pPr>
            <a:lvl8pPr indent="-342900" lvl="7" marL="36576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8pPr>
            <a:lvl9pPr indent="-342900" lvl="8" marL="41148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9pPr>
          </a:lstStyle>
          <a:p/>
        </p:txBody>
      </p:sp>
      <p:sp>
        <p:nvSpPr>
          <p:cNvPr id="8" name="Google Shape;8;p1"/>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lvl1pPr indent="0" lvl="0"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1"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kapowprimary.com/featured_documents/geography-progression-of-skills-and-knowledg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6"/>
          <p:cNvSpPr txBox="1"/>
          <p:nvPr>
            <p:ph idx="1" type="subTitle"/>
          </p:nvPr>
        </p:nvSpPr>
        <p:spPr>
          <a:xfrm>
            <a:off x="1020650" y="6338662"/>
            <a:ext cx="5129400" cy="487800"/>
          </a:xfrm>
          <a:prstGeom prst="rect">
            <a:avLst/>
          </a:prstGeom>
          <a:noFill/>
          <a:ln>
            <a:noFill/>
          </a:ln>
        </p:spPr>
        <p:txBody>
          <a:bodyPr anchorCtr="0" anchor="t" bIns="116050" lIns="116050" spcFirstLastPara="1" rIns="116050" wrap="square" tIns="116050">
            <a:normAutofit/>
          </a:bodyPr>
          <a:lstStyle/>
          <a:p>
            <a:pPr indent="0" lvl="0" marL="0" rtl="0" algn="l">
              <a:lnSpc>
                <a:spcPct val="115000"/>
              </a:lnSpc>
              <a:spcBef>
                <a:spcPts val="0"/>
              </a:spcBef>
              <a:spcAft>
                <a:spcPts val="1500"/>
              </a:spcAft>
              <a:buSzPts val="1400"/>
              <a:buNone/>
            </a:pPr>
            <a:r>
              <a:rPr lang="en-GB"/>
              <a:t>Progression of knowledge and skills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46" name="Google Shape;146;p25"/>
          <p:cNvSpPr txBox="1"/>
          <p:nvPr>
            <p:ph idx="2" type="subTitle"/>
          </p:nvPr>
        </p:nvSpPr>
        <p:spPr>
          <a:xfrm>
            <a:off x="5287800"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Human and physical geography</a:t>
            </a:r>
            <a:endParaRPr/>
          </a:p>
        </p:txBody>
      </p:sp>
      <p:graphicFrame>
        <p:nvGraphicFramePr>
          <p:cNvPr id="147" name="Google Shape;147;p25"/>
          <p:cNvGraphicFramePr/>
          <p:nvPr/>
        </p:nvGraphicFramePr>
        <p:xfrm>
          <a:off x="190625" y="708600"/>
          <a:ext cx="3000000" cy="3000000"/>
        </p:xfrm>
        <a:graphic>
          <a:graphicData uri="http://schemas.openxmlformats.org/drawingml/2006/table">
            <a:tbl>
              <a:tblPr>
                <a:noFill/>
                <a:tableStyleId>{B6BC19C9-9D20-4ECB-99E6-447174C58D1E}</a:tableStyleId>
              </a:tblPr>
              <a:tblGrid>
                <a:gridCol w="3878750"/>
                <a:gridCol w="4450475"/>
                <a:gridCol w="2042000"/>
              </a:tblGrid>
              <a:tr h="481225">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887925">
                <a:tc>
                  <a:txBody>
                    <a:bodyPr/>
                    <a:lstStyle/>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how the weather changes with each season in the UK.</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Describing the daily weather patterns in their locality.</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Confidently using the vocabulary ‘season’ and ‘weather’.</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some hot and cold areas of the world on a world map.</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the Equator and North and South Poles on a world map.</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hot and cold areas of the world in relation to the Equator and the North and South poles.</a:t>
                      </a:r>
                      <a:endParaRPr sz="900" u="none" cap="none" strike="noStrike">
                        <a:solidFill>
                          <a:schemeClr val="dk1"/>
                        </a:solidFill>
                        <a:highlight>
                          <a:srgbClr val="FFFF00"/>
                        </a:highlight>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 seasonal and daily weather patterns in the United Kingdom and the location of hot and cold areas of the world in relation to the Equator and the North and South Poles</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727500">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four seasons of the UK.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‘weather’ refers to the conditions outside at a particular time.</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different parts of the UK often experience different weather.</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weather forecast is when someone tries to predict what the weather will be like in the near future.</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weather conditions can be measured and recorded.</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 Equator is an imaginary line around the middle of the Earth.</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because it is the widest part of the Earth, the Equator is much closer to the sun than the North and South poles.</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 North Pole is the northernmost point of the Earth and the South Pole is the southernmost point of the Earth.</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different parts of the world experience different weather conditions and that these are often caused by the location of the place.</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r h="887925">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Recognising some physical features in their locality.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Describing the key physical features of a coast using subject specific vocabulary.</a:t>
                      </a:r>
                      <a:endParaRPr sz="850">
                        <a:solidFill>
                          <a:schemeClr val="dk1"/>
                        </a:solidFill>
                        <a:latin typeface="Lato"/>
                        <a:ea typeface="Lato"/>
                        <a:cs typeface="Lato"/>
                        <a:sym typeface="Lato"/>
                      </a:endParaRPr>
                    </a:p>
                    <a:p>
                      <a:pPr indent="0" lvl="0" marL="0" marR="0" rtl="0" algn="l">
                        <a:lnSpc>
                          <a:spcPct val="95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basic geographical vocabulary to refer to key physical features, including: beach, cliff, coast, forest, hill, mountain, sea, ocean, river, soil, valley, vegetation, season and weather</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28125">
                <a:tc>
                  <a:txBody>
                    <a:bodyPr/>
                    <a:lstStyle/>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physical features means any feature of an area that is on the Earth naturally.</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coast</a:t>
                      </a:r>
                      <a:r>
                        <a:rPr lang="en-GB" sz="900">
                          <a:solidFill>
                            <a:schemeClr val="dk1"/>
                          </a:solidFill>
                          <a:latin typeface="Lato"/>
                          <a:ea typeface="Lato"/>
                          <a:cs typeface="Lato"/>
                          <a:sym typeface="Lato"/>
                        </a:rPr>
                        <a:t>s </a:t>
                      </a:r>
                      <a:r>
                        <a:rPr lang="en-GB" sz="900" u="none" cap="none" strike="noStrike">
                          <a:solidFill>
                            <a:schemeClr val="dk1"/>
                          </a:solidFill>
                          <a:latin typeface="Lato"/>
                          <a:ea typeface="Lato"/>
                          <a:cs typeface="Lato"/>
                          <a:sym typeface="Lato"/>
                        </a:rPr>
                        <a:t> (and other physical features) change over time.</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some key physical features of the UK.</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r h="768000">
                <a:tc>
                  <a:txBody>
                    <a:bodyPr/>
                    <a:lstStyle/>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some human features in their locality.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9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understanding the differences between a city, town and village.</a:t>
                      </a:r>
                      <a:endParaRPr sz="900" u="none" cap="none" strike="noStrike">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Describing the key human features of a coastal town using subject specific vocabulary.</a:t>
                      </a:r>
                      <a:endParaRPr sz="850">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basic geographical vocabulary to refer to key human features, including: city, town, village, factory, farm, house, office, port, harbour and shop</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768000">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human features means any feature of an area that was made or built by humans.</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sea is a body of water that is smaller than an ocean.</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human features change over time.</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some key human features of the UK.</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bl>
          </a:graphicData>
        </a:graphic>
      </p:graphicFrame>
      <p:sp>
        <p:nvSpPr>
          <p:cNvPr id="148" name="Google Shape;148;p25"/>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6"/>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54" name="Google Shape;154;p26"/>
          <p:cNvSpPr txBox="1"/>
          <p:nvPr>
            <p:ph idx="2" type="subTitle"/>
          </p:nvPr>
        </p:nvSpPr>
        <p:spPr>
          <a:xfrm>
            <a:off x="5287800"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Human and physical geography</a:t>
            </a:r>
            <a:endParaRPr/>
          </a:p>
        </p:txBody>
      </p:sp>
      <p:graphicFrame>
        <p:nvGraphicFramePr>
          <p:cNvPr id="155" name="Google Shape;155;p26"/>
          <p:cNvGraphicFramePr/>
          <p:nvPr/>
        </p:nvGraphicFramePr>
        <p:xfrm>
          <a:off x="160425" y="597425"/>
          <a:ext cx="3000000" cy="3000000"/>
        </p:xfrm>
        <a:graphic>
          <a:graphicData uri="http://schemas.openxmlformats.org/drawingml/2006/table">
            <a:tbl>
              <a:tblPr>
                <a:noFill/>
                <a:tableStyleId>{B6BC19C9-9D20-4ECB-99E6-447174C58D1E}</a:tableStyleId>
              </a:tblPr>
              <a:tblGrid>
                <a:gridCol w="1760850"/>
                <a:gridCol w="3546925"/>
                <a:gridCol w="758225"/>
                <a:gridCol w="2612675"/>
                <a:gridCol w="1692475"/>
              </a:tblGrid>
              <a:tr h="563375">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chemeClr val="dk1"/>
                        </a:buClr>
                        <a:buSzPts val="1100"/>
                        <a:buFont typeface="Arial"/>
                        <a:buNone/>
                      </a:pPr>
                      <a:r>
                        <a:rPr b="1" lang="en-GB" sz="1000" u="none" cap="none" strike="noStrike">
                          <a:solidFill>
                            <a:schemeClr val="dk1"/>
                          </a:solidFill>
                          <a:latin typeface="Lato"/>
                          <a:ea typeface="Lato"/>
                          <a:cs typeface="Lato"/>
                          <a:sym typeface="Lato"/>
                        </a:rPr>
                        <a:t>National curriculum - end of KS2</a:t>
                      </a:r>
                      <a:endParaRPr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807550">
                <a:tc gridSpan="2">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Mapping and labeling the seven biomes on a world map.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Understanding some of the causes of climate change.</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how physical features, such as mountains and rivers are formed, and why volcanoes and earthquakes occur.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where volcanoes, earthquakes and mountains are located globally.</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and explaining how physical features such as rivers, mountains, volcanoes and earthquakes have had an impact upon the surrounding landscape and communities.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how humans use water in a variety of ways.</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and understanding the key aspects of the six biomes.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and understanding the key aspects of the six climate zones.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Understanding some of the impacts and causes of climate change.</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Describing and understanding the key aspects and distribution of the vegetation belts in relation to the six biomes, climate and weather.</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Giving examples of alternative viewpoints and solutions regarding an environmental issue and explaining its links to climate change.</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Describe and understand key aspects of:</a:t>
                      </a:r>
                      <a:endParaRPr sz="900" u="none" cap="none" strike="noStrike">
                        <a:solidFill>
                          <a:schemeClr val="dk1"/>
                        </a:solidFill>
                        <a:latin typeface="Lato"/>
                        <a:ea typeface="Lato"/>
                        <a:cs typeface="Lato"/>
                        <a:sym typeface="Lato"/>
                      </a:endParaRPr>
                    </a:p>
                    <a:p>
                      <a:pPr indent="0" lvl="0" marL="0" marR="0" rtl="0" algn="l">
                        <a:lnSpc>
                          <a:spcPct val="115000"/>
                        </a:lnSpc>
                        <a:spcBef>
                          <a:spcPts val="120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Physical geography, including: climate zones, biomes and vegetation belts, rivers,</a:t>
                      </a:r>
                      <a:br>
                        <a:rPr lang="en-GB" sz="900" u="none" cap="none" strike="noStrike">
                          <a:solidFill>
                            <a:schemeClr val="dk1"/>
                          </a:solidFill>
                          <a:latin typeface="Lato"/>
                          <a:ea typeface="Lato"/>
                          <a:cs typeface="Lato"/>
                          <a:sym typeface="Lato"/>
                        </a:rPr>
                      </a:br>
                      <a:r>
                        <a:rPr lang="en-GB" sz="900" u="none" cap="none" strike="noStrike">
                          <a:solidFill>
                            <a:schemeClr val="dk1"/>
                          </a:solidFill>
                          <a:latin typeface="Lato"/>
                          <a:ea typeface="Lato"/>
                          <a:cs typeface="Lato"/>
                          <a:sym typeface="Lato"/>
                        </a:rPr>
                        <a:t>mountains, volcanoes and earthquakes, and the water cycle</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792775">
                <a:tc gridSpan="2">
                  <a:txBody>
                    <a:bodyPr/>
                    <a:lstStyle/>
                    <a:p>
                      <a:pPr indent="0" lvl="0" marL="0" marR="0" rtl="0" algn="l">
                        <a:lnSpc>
                          <a:spcPct val="9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that the water cycle is the processes and stores which move water around our Earth and to be able to name these.</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the courses and key features of a river.</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the different types of mountains and volcanoes and how they are formed.</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that an earthquake is the intense shaking of the ground.</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that a biome is a region of the globe sharing a similar climate, landscape, vegetation and wildlife.*</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the world’s biomes.*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that the hottest biomes are found between the Tropics of Cancer and Capricorn. </a:t>
                      </a:r>
                      <a:endParaRPr sz="850" u="none" cap="none" strike="noStrike">
                        <a:solidFill>
                          <a:schemeClr val="dk1"/>
                        </a:solidFill>
                        <a:latin typeface="Lato"/>
                        <a:ea typeface="Lato"/>
                        <a:cs typeface="Lato"/>
                        <a:sym typeface="Lato"/>
                      </a:endParaRPr>
                    </a:p>
                    <a:p>
                      <a:pPr indent="0" lvl="0" marL="0" marR="0" rtl="0" algn="l">
                        <a:lnSpc>
                          <a:spcPct val="90000"/>
                        </a:lnSpc>
                        <a:spcBef>
                          <a:spcPts val="120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that climate zones are areas of the world with similar climates.*</a:t>
                      </a:r>
                      <a:endParaRPr sz="850" u="none" cap="none" strike="noStrike">
                        <a:solidFill>
                          <a:schemeClr val="dk1"/>
                        </a:solidFill>
                        <a:latin typeface="Lato"/>
                        <a:ea typeface="Lato"/>
                        <a:cs typeface="Lato"/>
                        <a:sym typeface="Lato"/>
                      </a:endParaRPr>
                    </a:p>
                    <a:p>
                      <a:pPr indent="0" lvl="0" marL="0" marR="0" rtl="0" algn="l">
                        <a:lnSpc>
                          <a:spcPct val="90000"/>
                        </a:lnSpc>
                        <a:spcBef>
                          <a:spcPts val="120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the world’s different climate zones.*</a:t>
                      </a:r>
                      <a:endParaRPr sz="85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know that climates can influence the foods able to grow.</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9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vegetation belts are areas of the world that are home to similar plant species.*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name and describe some of the world’s vegetation belts.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why the ocean is important. </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56" name="Google Shape;156;p26"/>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7"/>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62" name="Google Shape;162;p27"/>
          <p:cNvSpPr txBox="1"/>
          <p:nvPr>
            <p:ph idx="2" type="subTitle"/>
          </p:nvPr>
        </p:nvSpPr>
        <p:spPr>
          <a:xfrm>
            <a:off x="5287800"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Human and physical geography</a:t>
            </a:r>
            <a:endParaRPr/>
          </a:p>
        </p:txBody>
      </p:sp>
      <p:graphicFrame>
        <p:nvGraphicFramePr>
          <p:cNvPr id="163" name="Google Shape;163;p27"/>
          <p:cNvGraphicFramePr/>
          <p:nvPr/>
        </p:nvGraphicFramePr>
        <p:xfrm>
          <a:off x="190625" y="708600"/>
          <a:ext cx="3000000" cy="3000000"/>
        </p:xfrm>
        <a:graphic>
          <a:graphicData uri="http://schemas.openxmlformats.org/drawingml/2006/table">
            <a:tbl>
              <a:tblPr>
                <a:noFill/>
                <a:tableStyleId>{B6BC19C9-9D20-4ECB-99E6-447174C58D1E}</a:tableStyleId>
              </a:tblPr>
              <a:tblGrid>
                <a:gridCol w="1760850"/>
                <a:gridCol w="2899025"/>
                <a:gridCol w="1406125"/>
                <a:gridCol w="2104425"/>
                <a:gridCol w="2200725"/>
              </a:tblGrid>
              <a:tr h="473100">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chemeClr val="dk1"/>
                        </a:buClr>
                        <a:buSzPts val="1100"/>
                        <a:buFont typeface="Arial"/>
                        <a:buNone/>
                      </a:pPr>
                      <a:r>
                        <a:rPr b="1" lang="en-GB" sz="1000" u="none" cap="none" strike="noStrike">
                          <a:solidFill>
                            <a:schemeClr val="dk1"/>
                          </a:solidFill>
                          <a:latin typeface="Lato"/>
                          <a:ea typeface="Lato"/>
                          <a:cs typeface="Lato"/>
                          <a:sym typeface="Lato"/>
                        </a:rPr>
                        <a:t>National curriculum - end of KS2</a:t>
                      </a:r>
                      <a:endParaRPr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907300">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understanding types of settlement and land use.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why a settlement and community has grown in a particular location.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why different locations have different human features.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why people might prefer to live in an urban or rural place.</a:t>
                      </a:r>
                      <a:endParaRPr sz="900" u="none" cap="none" strike="noStrike">
                        <a:solidFill>
                          <a:schemeClr val="dk1"/>
                        </a:solidFill>
                        <a:highlight>
                          <a:schemeClr val="accent6"/>
                        </a:highlight>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highlight>
                          <a:schemeClr val="accent6"/>
                        </a:highlight>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how humans can impact the environment both positively and negatively, using examples.</a:t>
                      </a:r>
                      <a:endParaRPr sz="900" u="none" cap="none" strike="noStrike">
                        <a:solidFill>
                          <a:schemeClr val="dk1"/>
                        </a:solidFill>
                        <a:highlight>
                          <a:schemeClr val="accent6"/>
                        </a:highlight>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understanding economic activity including trade links.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Suggesting reasons why the global population has grown significantly in the last 70 years.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the ‘push’ and ‘pull’ factors that people may consider when migrating.</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Understanding the distribution of natural resources both globally and within a specific region or country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geographical issues affecting people in different places and environments.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explaining how humans can impact the environment both positively and negatively, using examples.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Describe and understand key aspects of: </a:t>
                      </a:r>
                      <a:endParaRPr sz="900" u="none" cap="none" strike="noStrike">
                        <a:solidFill>
                          <a:schemeClr val="dk1"/>
                        </a:solidFill>
                        <a:latin typeface="Lato"/>
                        <a:ea typeface="Lato"/>
                        <a:cs typeface="Lato"/>
                        <a:sym typeface="Lato"/>
                      </a:endParaRPr>
                    </a:p>
                    <a:p>
                      <a:pPr indent="0" lvl="0" marL="0" marR="0" rtl="0" algn="l">
                        <a:lnSpc>
                          <a:spcPct val="115000"/>
                        </a:lnSpc>
                        <a:spcBef>
                          <a:spcPts val="120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Human geography, including: types of settlement and land use, economic activity including trade links, and the distribution of natural resources including energy, food, minerals and water</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991550">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main types of land use.*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different types of settlement.*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water is used by humans in a variety of ways.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an urban place is somewhere near a town or city.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a rural place is somewhere near the countryside.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 natural resource is something that people can use which comes from the natural environment.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threats to the rainforest both on a local and global scale.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fair trading is the process of ensuring workers are paid a fair price, have safe working conditions and are treated with respect and equality.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UK grows food locally and imports food from other countries.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global population has grown significantly since the 1950s.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which factors are considered before people build settlements.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rPr>
                        <a:t>To know migration is the movement of people from one country to another.</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natural resources can be used to make energy.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some positive impacts of humans on the environment.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some negative impacts of humans on the environment.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64" name="Google Shape;164;p27"/>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skills</a:t>
            </a:r>
            <a:endParaRPr/>
          </a:p>
        </p:txBody>
      </p:sp>
      <p:sp>
        <p:nvSpPr>
          <p:cNvPr id="170" name="Google Shape;170;p28"/>
          <p:cNvSpPr txBox="1"/>
          <p:nvPr>
            <p:ph idx="2" type="subTitle"/>
          </p:nvPr>
        </p:nvSpPr>
        <p:spPr>
          <a:xfrm>
            <a:off x="5287800" y="-126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171" name="Google Shape;171;p28"/>
          <p:cNvGraphicFramePr/>
          <p:nvPr/>
        </p:nvGraphicFramePr>
        <p:xfrm>
          <a:off x="53900" y="1894288"/>
          <a:ext cx="3000000" cy="3000000"/>
        </p:xfrm>
        <a:graphic>
          <a:graphicData uri="http://schemas.openxmlformats.org/drawingml/2006/table">
            <a:tbl>
              <a:tblPr>
                <a:noFill/>
                <a:tableStyleId>{B6BC19C9-9D20-4ECB-99E6-447174C58D1E}</a:tableStyleId>
              </a:tblPr>
              <a:tblGrid>
                <a:gridCol w="1068100"/>
                <a:gridCol w="3730950"/>
                <a:gridCol w="3730950"/>
                <a:gridCol w="1841200"/>
              </a:tblGrid>
              <a:tr h="620300">
                <a:tc>
                  <a:txBody>
                    <a:bodyPr/>
                    <a:lstStyle/>
                    <a:p>
                      <a:pPr indent="0" lvl="0" marL="0" marR="0" rtl="0" algn="ctr">
                        <a:lnSpc>
                          <a:spcPct val="100000"/>
                        </a:lnSpc>
                        <a:spcBef>
                          <a:spcPts val="0"/>
                        </a:spcBef>
                        <a:spcAft>
                          <a:spcPts val="0"/>
                        </a:spcAft>
                        <a:buClr>
                          <a:srgbClr val="000000"/>
                        </a:buClr>
                        <a:buSzPts val="1600"/>
                        <a:buFont typeface="Arial"/>
                        <a:buNone/>
                      </a:pPr>
                      <a:r>
                        <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857850">
                <a:tc>
                  <a:txBody>
                    <a:bodyPr/>
                    <a:lstStyle/>
                    <a:p>
                      <a:pPr indent="0" lvl="0" marL="0" marR="0" rtl="0" algn="ctr">
                        <a:lnSpc>
                          <a:spcPct val="115000"/>
                        </a:lnSpc>
                        <a:spcBef>
                          <a:spcPts val="0"/>
                        </a:spcBef>
                        <a:spcAft>
                          <a:spcPts val="0"/>
                        </a:spcAft>
                        <a:buNone/>
                      </a:pPr>
                      <a:r>
                        <a:rPr b="1" lang="en-GB">
                          <a:solidFill>
                            <a:schemeClr val="dk1"/>
                          </a:solidFill>
                          <a:latin typeface="Lato"/>
                          <a:ea typeface="Lato"/>
                          <a:cs typeface="Lato"/>
                          <a:sym typeface="Lato"/>
                        </a:rPr>
                        <a:t>Question</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Ask questions about the world around them.</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Recognising there are different ways to answer a question.</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rowSpan="5">
                  <a:txBody>
                    <a:bodyPr/>
                    <a:lstStyle/>
                    <a:p>
                      <a:pPr indent="0" lvl="0" marL="0" rtl="0" algn="l">
                        <a:spcBef>
                          <a:spcPts val="0"/>
                        </a:spcBef>
                        <a:spcAft>
                          <a:spcPts val="0"/>
                        </a:spcAft>
                        <a:buNone/>
                      </a:pPr>
                      <a:r>
                        <a:rPr lang="en-GB" sz="900">
                          <a:solidFill>
                            <a:schemeClr val="dk1"/>
                          </a:solidFill>
                          <a:latin typeface="Lato"/>
                          <a:ea typeface="Lato"/>
                          <a:cs typeface="Lato"/>
                          <a:sym typeface="Lato"/>
                        </a:rPr>
                        <a:t>Use simple fieldwork and observational skills to study the geography of their school and its grounds and the key human and physical features of its surrounding environment.</a:t>
                      </a:r>
                      <a:endParaRPr b="1" sz="900" u="none" cap="none" strike="noStrike">
                        <a:solidFill>
                          <a:schemeClr val="dk1"/>
                        </a:solidFill>
                        <a:highlight>
                          <a:srgbClr val="FFEA28"/>
                        </a:highlight>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97477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Observe</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Commenting on the features they see in their school and school grounds on a walk around the respective places.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Discussing the features they see in the area surrounding their school when on a walk.</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Asking and answering simple questions about human and physical features of the area surrounding their school grounds.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74087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Measure</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Asking and answering simple questions about the features of their school and school grounds.</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Collecting quantitative data through a small survey of the local area/school to answer an enquiry question.</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109182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Record</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Drawing some of the features they notice in their school and school grounds in correct relation to each other on a sketch map.</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Classifying the features they notice into human and physical with teacher support.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Taking digital photographs of geographical features in the locality.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Making digital audio recordings when interviewing someone.</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841850">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Present</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 simple recording technique to express their feelings about a specific place and explaining why they like/dislike some of its features.</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Presenting data in simple tally charts or pictograms and commenting on what the data shows.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Asking and answering simple questions about data.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bl>
          </a:graphicData>
        </a:graphic>
      </p:graphicFrame>
      <p:sp>
        <p:nvSpPr>
          <p:cNvPr id="172" name="Google Shape;172;p28"/>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
        <p:nvSpPr>
          <p:cNvPr id="173" name="Google Shape;173;p28"/>
          <p:cNvSpPr txBox="1"/>
          <p:nvPr/>
        </p:nvSpPr>
        <p:spPr>
          <a:xfrm>
            <a:off x="254125" y="778225"/>
            <a:ext cx="10101300" cy="738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200">
                <a:solidFill>
                  <a:schemeClr val="dk1"/>
                </a:solidFill>
                <a:latin typeface="Lato"/>
                <a:ea typeface="Lato"/>
                <a:cs typeface="Lato"/>
                <a:sym typeface="Lato"/>
              </a:rPr>
              <a:t>Through fieldwork studies in each </a:t>
            </a:r>
            <a:r>
              <a:rPr lang="en-GB" sz="1200">
                <a:solidFill>
                  <a:schemeClr val="dk1"/>
                </a:solidFill>
                <a:latin typeface="Lato"/>
                <a:ea typeface="Lato"/>
                <a:cs typeface="Lato"/>
                <a:sym typeface="Lato"/>
              </a:rPr>
              <a:t>unit</a:t>
            </a:r>
            <a:r>
              <a:rPr lang="en-GB" sz="1200">
                <a:solidFill>
                  <a:schemeClr val="dk1"/>
                </a:solidFill>
                <a:latin typeface="Lato"/>
                <a:ea typeface="Lato"/>
                <a:cs typeface="Lato"/>
                <a:sym typeface="Lato"/>
              </a:rPr>
              <a:t>, pupils carry out geographical enquiries using our enquiry cycle. These fieldwork enquiries combine substantive knowledge from the other strands: Locational knowledge, Place knowledge, Human and physical geography and allow pupils to understand the discipline of Geography and how this substantive knowledge was formed.</a:t>
            </a:r>
            <a:endParaRPr sz="1200">
              <a:solidFill>
                <a:schemeClr val="dk1"/>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9"/>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skills</a:t>
            </a:r>
            <a:endParaRPr/>
          </a:p>
        </p:txBody>
      </p:sp>
      <p:sp>
        <p:nvSpPr>
          <p:cNvPr id="179" name="Google Shape;179;p29"/>
          <p:cNvSpPr txBox="1"/>
          <p:nvPr>
            <p:ph idx="2" type="subTitle"/>
          </p:nvPr>
        </p:nvSpPr>
        <p:spPr>
          <a:xfrm>
            <a:off x="5287800" y="-126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180" name="Google Shape;180;p29"/>
          <p:cNvGraphicFramePr/>
          <p:nvPr/>
        </p:nvGraphicFramePr>
        <p:xfrm>
          <a:off x="240550" y="711100"/>
          <a:ext cx="3000000" cy="3000000"/>
        </p:xfrm>
        <a:graphic>
          <a:graphicData uri="http://schemas.openxmlformats.org/drawingml/2006/table">
            <a:tbl>
              <a:tblPr>
                <a:noFill/>
                <a:tableStyleId>{B6BC19C9-9D20-4ECB-99E6-447174C58D1E}</a:tableStyleId>
              </a:tblPr>
              <a:tblGrid>
                <a:gridCol w="1009400"/>
                <a:gridCol w="3770825"/>
                <a:gridCol w="3879550"/>
                <a:gridCol w="1551125"/>
              </a:tblGrid>
              <a:tr h="659925">
                <a:tc>
                  <a:txBody>
                    <a:bodyPr/>
                    <a:lstStyle/>
                    <a:p>
                      <a:pPr indent="0" lvl="0" marL="0" marR="0" rtl="0" algn="l">
                        <a:lnSpc>
                          <a:spcPct val="100000"/>
                        </a:lnSpc>
                        <a:spcBef>
                          <a:spcPts val="0"/>
                        </a:spcBef>
                        <a:spcAft>
                          <a:spcPts val="0"/>
                        </a:spcAft>
                        <a:buClr>
                          <a:srgbClr val="000000"/>
                        </a:buClr>
                        <a:buSzPts val="1000"/>
                        <a:buFont typeface="Arial"/>
                        <a:buNone/>
                      </a:pPr>
                      <a:r>
                        <a:t/>
                      </a:r>
                      <a:endParaRPr b="1"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15800">
                <a:tc>
                  <a:txBody>
                    <a:bodyPr/>
                    <a:lstStyle/>
                    <a:p>
                      <a:pPr indent="0" lvl="0" marL="0" marR="0" rtl="0" algn="ctr">
                        <a:lnSpc>
                          <a:spcPct val="115000"/>
                        </a:lnSpc>
                        <a:spcBef>
                          <a:spcPts val="0"/>
                        </a:spcBef>
                        <a:spcAft>
                          <a:spcPts val="0"/>
                        </a:spcAft>
                        <a:buNone/>
                      </a:pPr>
                      <a:r>
                        <a:rPr b="1" lang="en-GB">
                          <a:solidFill>
                            <a:schemeClr val="dk1"/>
                          </a:solidFill>
                          <a:latin typeface="Lato"/>
                          <a:ea typeface="Lato"/>
                          <a:cs typeface="Lato"/>
                          <a:sym typeface="Lato"/>
                        </a:rPr>
                        <a:t>Question</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90000"/>
                        </a:lnSpc>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Beginning to c</a:t>
                      </a:r>
                      <a:r>
                        <a:rPr lang="en-GB" sz="850">
                          <a:solidFill>
                            <a:schemeClr val="dk1"/>
                          </a:solidFill>
                          <a:latin typeface="Lato"/>
                          <a:ea typeface="Lato"/>
                          <a:cs typeface="Lato"/>
                          <a:sym typeface="Lato"/>
                        </a:rPr>
                        <a:t>hoose the best approach to answer an enquiry question.</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None/>
                      </a:pPr>
                      <a:r>
                        <a:rPr lang="en-GB" sz="850">
                          <a:solidFill>
                            <a:schemeClr val="dk1"/>
                          </a:solidFill>
                          <a:latin typeface="Lato"/>
                          <a:ea typeface="Lato"/>
                          <a:cs typeface="Lato"/>
                          <a:sym typeface="Lato"/>
                        </a:rPr>
                        <a:t>Developing their own enquiry questions.</a:t>
                      </a:r>
                      <a:endParaRPr sz="850">
                        <a:solidFill>
                          <a:schemeClr val="dk1"/>
                        </a:solidFill>
                        <a:latin typeface="Lato"/>
                        <a:ea typeface="Lato"/>
                        <a:cs typeface="Lato"/>
                        <a:sym typeface="Lato"/>
                      </a:endParaRPr>
                    </a:p>
                    <a:p>
                      <a:pPr indent="0" lvl="0" marL="0" marR="0" rtl="0" algn="l">
                        <a:lnSpc>
                          <a:spcPct val="90000"/>
                        </a:lnSpc>
                        <a:spcBef>
                          <a:spcPts val="0"/>
                        </a:spcBef>
                        <a:spcAft>
                          <a:spcPts val="0"/>
                        </a:spcAft>
                        <a:buNone/>
                      </a:pPr>
                      <a:r>
                        <a:t/>
                      </a:r>
                      <a:endParaRPr sz="850">
                        <a:solidFill>
                          <a:schemeClr val="dk1"/>
                        </a:solidFill>
                        <a:latin typeface="Lato"/>
                        <a:ea typeface="Lato"/>
                        <a:cs typeface="Lato"/>
                        <a:sym typeface="Lato"/>
                      </a:endParaRPr>
                    </a:p>
                    <a:p>
                      <a:pPr indent="0" lvl="0" marL="0" marR="0" rtl="0" algn="l">
                        <a:lnSpc>
                          <a:spcPct val="90000"/>
                        </a:lnSpc>
                        <a:spcBef>
                          <a:spcPts val="0"/>
                        </a:spcBef>
                        <a:spcAft>
                          <a:spcPts val="0"/>
                        </a:spcAft>
                        <a:buNone/>
                      </a:pPr>
                      <a:r>
                        <a:rPr lang="en-GB" sz="850">
                          <a:solidFill>
                            <a:schemeClr val="dk1"/>
                          </a:solidFill>
                          <a:latin typeface="Lato"/>
                          <a:ea typeface="Lato"/>
                          <a:cs typeface="Lato"/>
                          <a:sym typeface="Lato"/>
                        </a:rPr>
                        <a:t>Choosing</a:t>
                      </a:r>
                      <a:r>
                        <a:rPr lang="en-GB" sz="850">
                          <a:solidFill>
                            <a:schemeClr val="dk1"/>
                          </a:solidFill>
                          <a:latin typeface="Lato"/>
                          <a:ea typeface="Lato"/>
                          <a:cs typeface="Lato"/>
                          <a:sym typeface="Lato"/>
                        </a:rPr>
                        <a:t> the best approach to answering an enquiry question.</a:t>
                      </a:r>
                      <a:endParaRPr sz="850">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rowSpan="5">
                  <a:txBody>
                    <a:bodyPr/>
                    <a:lstStyle/>
                    <a:p>
                      <a:pPr indent="0" lvl="0" marL="0" rtl="0" algn="l">
                        <a:lnSpc>
                          <a:spcPct val="115000"/>
                        </a:lnSpc>
                        <a:spcBef>
                          <a:spcPts val="0"/>
                        </a:spcBef>
                        <a:spcAft>
                          <a:spcPts val="0"/>
                        </a:spcAft>
                        <a:buNone/>
                      </a:pPr>
                      <a:r>
                        <a:rPr lang="en-GB" sz="900">
                          <a:solidFill>
                            <a:schemeClr val="dk1"/>
                          </a:solidFill>
                          <a:latin typeface="Lato"/>
                          <a:ea typeface="Lato"/>
                          <a:cs typeface="Lato"/>
                          <a:sym typeface="Lato"/>
                        </a:rPr>
                        <a:t>Use fieldwork to observe, measure, record and present the human and physical features in the local area using a range of methods, including sketch maps, plans and graphs, and digital technologies.</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20642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Observe</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Mapping land use in a small local area using maps and plans.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Making a plan for how they wish to collect data to answer an enquiry based question, with the support of a teacher.</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Asking and answering one- step and two-step geographical questions.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Observing, recording, and naming geographical features in their local environments. </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Making sketch maps of areas studied including labels and keys where necessary.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Making an independent or collaborative plan of how they wish to collect data to answer an enquiry based question.</a:t>
                      </a:r>
                      <a:endParaRPr sz="850">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86112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Measure</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Using simple sampling techniques appropriately.</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Making digital audio recordings for a specific purpose.</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Designing a questionnaire / interviews to collect quantitative fieldwork data.</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Selecting appropriate methods for data collection.</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Designing interviews/questionnaires to collect qualitative data.</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Beginning to use standard field sampling techniques appropriately.</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1551775">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Record</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Taking digital photos and labeling or captioning them.</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Making annotated sketches, field drawings and freehand maps to record observations during fieldwork.</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Beginning to use a simplified Likert Scale to record their judgements of environmental quality.</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Using a questionnaire/interviews to collect qualitative fieldwork data.</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Using GIS (Geographical Information Systems) to plot data sets (e.g prevalence of crime in certain areas) onto base maps which can then be analysed.</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Using a simplified Likert Scale to record their judgements of environmental quality.</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Conducting interviews/questionnaires to collect qualitative data.</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Interpreting and using real-time/live data.</a:t>
                      </a:r>
                      <a:endParaRPr sz="850">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To identify and mitigate potential risks during fieldwork. </a:t>
                      </a:r>
                      <a:endParaRPr sz="850">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1436650">
                <a:tc>
                  <a:txBody>
                    <a:bodyPr/>
                    <a:lstStyle/>
                    <a:p>
                      <a:pPr indent="0" lvl="0" marL="0" marR="0" rtl="0" algn="ctr">
                        <a:lnSpc>
                          <a:spcPct val="115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Present</a:t>
                      </a:r>
                      <a:endParaRPr b="1" sz="14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Presenting data using plans, freehand sketch maps, annotated drawings, graphs, presentations, writing and digital technologies when communicating geographical information.</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Suggesting different ways that a locality could be changed and improved.</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Finding answers to geographical questions through data collection. </a:t>
                      </a:r>
                      <a:endParaRPr sz="850" u="none" cap="none" strike="noStrike">
                        <a:solidFill>
                          <a:schemeClr val="dk1"/>
                        </a:solidFill>
                        <a:highlight>
                          <a:srgbClr val="FFFF00"/>
                        </a:highlight>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highlight>
                          <a:srgbClr val="FFFF00"/>
                        </a:highlight>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Analysing and presenting quantitative data in charts and graphs.</a:t>
                      </a:r>
                      <a:endParaRPr sz="850" u="none" cap="none" strike="noStrike">
                        <a:solidFill>
                          <a:schemeClr val="dk1"/>
                        </a:solidFill>
                        <a:highlight>
                          <a:srgbClr val="FFFF00"/>
                        </a:highlight>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Deciding how to present data using plans, freehand sketch maps, annotated drawings, graphs, presentations, writing at length and digital technologies when communicating geographical information.</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Drawing conclusions about an enquiry using findings from fieldwork to support your reasonings.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Evaluating evidence collected and suggesting ways to improve this.</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850" u="none" cap="none" strike="noStrike">
                          <a:solidFill>
                            <a:schemeClr val="dk1"/>
                          </a:solidFill>
                          <a:latin typeface="Lato"/>
                          <a:ea typeface="Lato"/>
                          <a:cs typeface="Lato"/>
                          <a:sym typeface="Lato"/>
                        </a:rPr>
                        <a:t>Analysing quantitative data in pie charts, line graphs and graphs with two variables.</a:t>
                      </a:r>
                      <a:endParaRPr sz="85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bl>
          </a:graphicData>
        </a:graphic>
      </p:graphicFrame>
      <p:sp>
        <p:nvSpPr>
          <p:cNvPr id="181" name="Google Shape;181;p29"/>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0"/>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skills</a:t>
            </a:r>
            <a:endParaRPr/>
          </a:p>
        </p:txBody>
      </p:sp>
      <p:sp>
        <p:nvSpPr>
          <p:cNvPr id="187" name="Google Shape;187;p30"/>
          <p:cNvSpPr txBox="1"/>
          <p:nvPr>
            <p:ph idx="2" type="subTitle"/>
          </p:nvPr>
        </p:nvSpPr>
        <p:spPr>
          <a:xfrm>
            <a:off x="5287800" y="-12650"/>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188" name="Google Shape;188;p30"/>
          <p:cNvGraphicFramePr/>
          <p:nvPr/>
        </p:nvGraphicFramePr>
        <p:xfrm>
          <a:off x="160375" y="622513"/>
          <a:ext cx="3000000" cy="3000000"/>
        </p:xfrm>
        <a:graphic>
          <a:graphicData uri="http://schemas.openxmlformats.org/drawingml/2006/table">
            <a:tbl>
              <a:tblPr>
                <a:noFill/>
                <a:tableStyleId>{B6BC19C9-9D20-4ECB-99E6-447174C58D1E}</a:tableStyleId>
              </a:tblPr>
              <a:tblGrid>
                <a:gridCol w="3958150"/>
                <a:gridCol w="3958150"/>
                <a:gridCol w="2454925"/>
              </a:tblGrid>
              <a:tr h="461975">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550300">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an atlas to locate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a map of the UK to locate the four countries.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Beginning to use an atlas to locate the four capital cities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 world map and globe to locate two of the world’s seven continents (Europe and Asia)</a:t>
                      </a:r>
                      <a:r>
                        <a:rPr lang="en-GB" sz="900">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an atlas to locate the Atlantic Ocean and Pacific Ocean.</a:t>
                      </a:r>
                      <a:endParaRPr sz="900" u="none" cap="none" strike="noStrike">
                        <a:solidFill>
                          <a:schemeClr val="dk1"/>
                        </a:solidFill>
                        <a:highlight>
                          <a:srgbClr val="FFEA28"/>
                        </a:highlight>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Recognising why maps need a title.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an atlas to locate the four capital cities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 world map, globe and atlas to locate all the world’s seven continents.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a world map, globe and atlas to locate the world’s five oceans.</a:t>
                      </a:r>
                      <a:endParaRPr sz="800" u="none" cap="none" strike="noStrike">
                        <a:solidFill>
                          <a:schemeClr val="dk1"/>
                        </a:solidFill>
                        <a:highlight>
                          <a:srgbClr val="FFEA28"/>
                        </a:highlight>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world maps, atlases and globes to identify the United Kingdom and its countries, as well as the countries, continents and oceans studied at this key stage</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602575">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directional language to describe the location of objects in the classroom and playground.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directional language to describe features on a map in relation to other features (real or imaginary).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Responding to instructions using directional language to follow routes.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Beginning to use the compass points (N, S, E, W) to describe the location of features on a map.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locational language and the compass points (N, S, E, W) to describe the location of features on a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locational language and the compass points (N, S, E, W) to describe the route on a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locational language and the compass points (N, S, E, W) to plan a route in the playground or school grounds.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 map to follow a prepared route.</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simple compass directions (North, South, East and West) and locational and directional language, to describe the location of features and routes on a map</a:t>
                      </a:r>
                      <a:endParaRPr sz="900" u="none" cap="none" strike="noStrike">
                        <a:solidFill>
                          <a:schemeClr val="dk1"/>
                        </a:solidFill>
                        <a:latin typeface="Lato"/>
                        <a:ea typeface="Lato"/>
                        <a:cs typeface="Lato"/>
                        <a:sym typeface="Lato"/>
                      </a:endParaRPr>
                    </a:p>
                    <a:p>
                      <a:pPr indent="0" lvl="0" marL="457200" marR="0" rtl="0" algn="l">
                        <a:lnSpc>
                          <a:spcPct val="115000"/>
                        </a:lnSpc>
                        <a:spcBef>
                          <a:spcPts val="1200"/>
                        </a:spcBef>
                        <a:spcAft>
                          <a:spcPts val="0"/>
                        </a:spcAft>
                        <a:buClr>
                          <a:srgbClr val="000000"/>
                        </a:buClr>
                        <a:buSzPts val="900"/>
                        <a:buFont typeface="Arial"/>
                        <a:buNone/>
                      </a:pPr>
                      <a:r>
                        <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602575">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local landmarks on aerial photographs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basic human features on aerial photographs.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basic physical features on aerial photographs.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Drawing freehand maps (of real or imaginary places) using simple pictures or symbols.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Drawing a simple sketch map of the classroom and playground using simple pictures, colours or symbols to represent features.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Adding labels to sketch maps.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simple picture maps and plans to move around the school.</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landmarks of a city studied on aerial photographs and plan perspectives.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human features on aerial photographs and plan perspectives.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physical features on aerial photographs and plan perspectives.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Drawing a map and using class agreed symbols to make a simple key.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Drawing a simple sketch map of the playground or school grounds using symbols to represent human and physical features.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Finding a given OS symbol on a map with support.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Beginning to draw objects to scale (e.g show the school playground is smaller than the school or school field).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an aerial photograph to draw a simple sketch map using basic symbols for a key.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aerial photographs and plan perspectives to recognise landmarks and basic human and physical features; devise a simple map; and use and construct basic symbols in a key</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189" name="Google Shape;189;p30"/>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1"/>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skills</a:t>
            </a:r>
            <a:endParaRPr/>
          </a:p>
        </p:txBody>
      </p:sp>
      <p:sp>
        <p:nvSpPr>
          <p:cNvPr id="195" name="Google Shape;195;p31"/>
          <p:cNvSpPr txBox="1"/>
          <p:nvPr>
            <p:ph idx="2" type="subTitle"/>
          </p:nvPr>
        </p:nvSpPr>
        <p:spPr>
          <a:xfrm>
            <a:off x="5287800" y="-126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196" name="Google Shape;196;p31"/>
          <p:cNvGraphicFramePr/>
          <p:nvPr/>
        </p:nvGraphicFramePr>
        <p:xfrm>
          <a:off x="190625" y="708600"/>
          <a:ext cx="3000000" cy="3000000"/>
        </p:xfrm>
        <a:graphic>
          <a:graphicData uri="http://schemas.openxmlformats.org/drawingml/2006/table">
            <a:tbl>
              <a:tblPr>
                <a:noFill/>
                <a:tableStyleId>{B6BC19C9-9D20-4ECB-99E6-447174C58D1E}</a:tableStyleId>
              </a:tblPr>
              <a:tblGrid>
                <a:gridCol w="3954525"/>
                <a:gridCol w="4693125"/>
                <a:gridCol w="1723550"/>
              </a:tblGrid>
              <a:tr h="588550">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3275375">
                <a:tc>
                  <a:txBody>
                    <a:bodyPr/>
                    <a:lstStyle/>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Beginning to use maps at more than one scale.</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atlases, maps, globes, satellite images and beginning to use digital mapping to locate countries studied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atlases, maps, globes and beginning to use digital mapping to recognise and describe physical features and human features in countries studied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the scale bar on a map to estimate distances.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Finding countries and features of countries in an atlas using contents and index.</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Zooming in and out of a digital map.</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rgbClr val="000000"/>
                        </a:buClr>
                        <a:buSzPts val="1100"/>
                        <a:buFont typeface="Arial"/>
                        <a:buNone/>
                      </a:pPr>
                      <a:r>
                        <a:rPr lang="en-GB" sz="900" u="none" cap="none" strike="noStrike">
                          <a:solidFill>
                            <a:schemeClr val="dk1"/>
                          </a:solidFill>
                          <a:latin typeface="Lato"/>
                          <a:ea typeface="Lato"/>
                          <a:cs typeface="Lato"/>
                          <a:sym typeface="Lato"/>
                        </a:rPr>
                        <a:t>Confidently using and understanding maps at more than one scale.</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atlases, maps, globes and digital mapping to locate countries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atlases, maps, globes and digital mapping to describe and explain physical and human features in countries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Identifying, analysing and asking questions about distributions and relationships between features using maps (e.g settlement distribution).</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the scale bar on a map to calculate distances.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Recognising an increasing range of Ordnance Survey symbols on maps and locating features using six-figure grid references.</a:t>
                      </a:r>
                      <a:endParaRPr sz="900" u="none" cap="none" strike="noStrike">
                        <a:solidFill>
                          <a:schemeClr val="dk1"/>
                        </a:solidFill>
                        <a:latin typeface="Lato"/>
                        <a:ea typeface="Lato"/>
                        <a:cs typeface="Lato"/>
                        <a:sym typeface="Lato"/>
                      </a:endParaRPr>
                    </a:p>
                    <a:p>
                      <a:pPr indent="0" lvl="0" marL="0" marR="0" rtl="0" algn="l">
                        <a:lnSpc>
                          <a:spcPct val="9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Recognising the difference between Ordnance Survey and other maps and when it is most appropriate to use each.</a:t>
                      </a:r>
                      <a:endParaRPr sz="900" u="none" cap="none" strike="noStrike">
                        <a:solidFill>
                          <a:schemeClr val="dk1"/>
                        </a:solidFill>
                        <a:latin typeface="Lato"/>
                        <a:ea typeface="Lato"/>
                        <a:cs typeface="Lato"/>
                        <a:sym typeface="Lato"/>
                      </a:endParaRPr>
                    </a:p>
                    <a:p>
                      <a:pPr indent="0" lvl="0" marL="0" marR="0" rtl="0" algn="l">
                        <a:lnSpc>
                          <a:spcPct val="9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Beginning to use thematic maps to recognise and describe human and physical features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models and maps to talk about contours and slopes.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Selecting a map for a specific purpose. </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maps, atlases, globes and digital/computer mapping to locate countries and describe features studied</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2564500">
                <a:tc>
                  <a:txBody>
                    <a:bodyPr/>
                    <a:lstStyle/>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Beginning to use the key on an OS map to name and recognise key physical and human features in regions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Accurately using 4-figure grid references to locate features on a map in regions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Beginning to locate features using the 8 points of a compass.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Using a simple key on their own map to show an example of both physical and human features.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Following a route on a map with some accuracy.</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Saying which directions are N, S, E, W on an OS map.</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Making and using a simple route on a map.</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Labelling some features on an aerial photograph and then locating these on an OS map of the same locality and scale in regions studied.</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Confidently using the key on an OS map to name and recognise key physical and human features in regions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Accurately using 4 and 6-figure Grid References to locate features on a map in regions studied.</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Confidently locating features using the 8 points of a compass.</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Following a short pre-prepared route on an OS map.</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the 8 compass points on an OS map.</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9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Planning a journey to another part of the world using six figure grid references and the eight points of a compass.</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Use the eight points of a compass, four and six-figure grid references, symbols and key (including the use of Ordnance Survey maps) to build their knowledge of the United Kingdom and the wider world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97" name="Google Shape;197;p31"/>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2"/>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03" name="Google Shape;203;p32"/>
          <p:cNvSpPr txBox="1"/>
          <p:nvPr>
            <p:ph idx="2" type="subTitle"/>
          </p:nvPr>
        </p:nvSpPr>
        <p:spPr>
          <a:xfrm>
            <a:off x="5287800" y="-126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204" name="Google Shape;204;p32"/>
          <p:cNvGraphicFramePr/>
          <p:nvPr/>
        </p:nvGraphicFramePr>
        <p:xfrm>
          <a:off x="221125" y="650225"/>
          <a:ext cx="3000000" cy="3000000"/>
        </p:xfrm>
        <a:graphic>
          <a:graphicData uri="http://schemas.openxmlformats.org/drawingml/2006/table">
            <a:tbl>
              <a:tblPr>
                <a:noFill/>
                <a:tableStyleId>{B6BC19C9-9D20-4ECB-99E6-447174C58D1E}</a:tableStyleId>
              </a:tblPr>
              <a:tblGrid>
                <a:gridCol w="5088400"/>
                <a:gridCol w="5088400"/>
              </a:tblGrid>
              <a:tr h="677150">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820150">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an aerial photograph is a photograph taken from the air above.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atlases give information about the world and that a map tells us information about a place.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map is a picture of a place, usually drawn from above.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symbols are often used on maps to represent features.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simple directional language (e.g near, far, up, down, left, right, forwards, backwards).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what a sketch map is.</a:t>
                      </a:r>
                      <a:endParaRPr sz="1400" u="none" cap="none" strike="noStrike">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globe is a spherical model of the Earth.</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begin to recognise world maps as a flattened globe.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 compass is an instrument we can use to find which direction is north.</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which direction is N, S, E, W on a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maps need a title and purpose.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maps need a key to explain what the symbols and colours represent.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an interview can be a way to find out people’s views about their  area.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 tally chart is a way of collecting data quickly.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 pictogram is a chart that uses pictures to show data.</a:t>
                      </a:r>
                      <a:endParaRPr sz="9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05" name="Google Shape;205;p32"/>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3"/>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11" name="Google Shape;211;p33"/>
          <p:cNvSpPr txBox="1"/>
          <p:nvPr>
            <p:ph idx="2" type="subTitle"/>
          </p:nvPr>
        </p:nvSpPr>
        <p:spPr>
          <a:xfrm>
            <a:off x="5287800" y="-126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Geographical skills and fieldwork</a:t>
            </a:r>
            <a:endParaRPr/>
          </a:p>
        </p:txBody>
      </p:sp>
      <p:graphicFrame>
        <p:nvGraphicFramePr>
          <p:cNvPr id="212" name="Google Shape;212;p33"/>
          <p:cNvGraphicFramePr/>
          <p:nvPr/>
        </p:nvGraphicFramePr>
        <p:xfrm>
          <a:off x="221125" y="650225"/>
          <a:ext cx="3000000" cy="3000000"/>
        </p:xfrm>
        <a:graphic>
          <a:graphicData uri="http://schemas.openxmlformats.org/drawingml/2006/table">
            <a:tbl>
              <a:tblPr>
                <a:noFill/>
                <a:tableStyleId>{B6BC19C9-9D20-4ECB-99E6-447174C58D1E}</a:tableStyleId>
              </a:tblPr>
              <a:tblGrid>
                <a:gridCol w="5088400"/>
                <a:gridCol w="5088400"/>
              </a:tblGrid>
              <a:tr h="536625">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581325">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understand that a scale shows how much smaller a map is compared to real life.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recognise world maps as a flattened globe.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an OS (Ordnance survey) map is used for personal use and organisations use it for housing projects, planning the natural environment and public transport and for security purposes.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an OS map shows human and physical features as symbols.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grid</a:t>
                      </a:r>
                      <a:r>
                        <a:rPr lang="en-GB" sz="900">
                          <a:solidFill>
                            <a:schemeClr val="dk1"/>
                          </a:solidFill>
                          <a:latin typeface="Lato"/>
                          <a:ea typeface="Lato"/>
                          <a:cs typeface="Lato"/>
                          <a:sym typeface="Lato"/>
                        </a:rPr>
                        <a:t> </a:t>
                      </a:r>
                      <a:r>
                        <a:rPr lang="en-GB" sz="900" u="none" cap="none" strike="noStrike">
                          <a:solidFill>
                            <a:schemeClr val="dk1"/>
                          </a:solidFill>
                          <a:latin typeface="Lato"/>
                          <a:ea typeface="Lato"/>
                          <a:cs typeface="Lato"/>
                          <a:sym typeface="Lato"/>
                        </a:rPr>
                        <a:t>references help us locate a particular square on a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eight points of a compass are north, south, east, west, north-east, south-east, north-west, south-west.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main types of land use (agricultural, residential, recreational, commercial, industrial and transportation)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an enquiry-based question has an open-ended answer found by research.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how to use various simple sampling techniques.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what a questionnaire and an interview are.</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quantitative data involves numerical facts and figures and is often objective.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an annotated drawing or sketch map is hand drawn and gives a rough idea of features of an area without having to be completely accurate.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a Likert scale is used to record people’s feelings and attitudes.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To know that qualitative data involves opinions, thoughts and feelings and is often subjective.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what a bar chart, pictogram and table are and when to use which one best to represent data.</a:t>
                      </a:r>
                      <a:endParaRPr sz="1400" u="none" cap="none" strike="noStrike">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To know that contours on a map show height and slope.</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qualitative data involves qualities, characteristics and is largely opinion based and subjective.*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GIS is a digital system that creates and manages maps, used to support analysis for enquiries.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pie chart can represent a fraction or percentage of a whole set of data.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a line graph can represent variables over time.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rPr lang="en-GB" sz="900">
                          <a:solidFill>
                            <a:schemeClr val="dk1"/>
                          </a:solidFill>
                          <a:latin typeface="Lato"/>
                          <a:ea typeface="Lato"/>
                          <a:cs typeface="Lato"/>
                          <a:sym typeface="Lato"/>
                        </a:rPr>
                        <a:t>To be aware of some issues in the local area.</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rPr lang="en-GB" sz="900">
                          <a:solidFill>
                            <a:schemeClr val="dk1"/>
                          </a:solidFill>
                          <a:latin typeface="Lato"/>
                          <a:ea typeface="Lato"/>
                          <a:cs typeface="Lato"/>
                          <a:sym typeface="Lato"/>
                        </a:rPr>
                        <a:t>To know what a range of data collection methods look like.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rPr lang="en-GB" sz="900">
                          <a:solidFill>
                            <a:schemeClr val="dk1"/>
                          </a:solidFill>
                          <a:latin typeface="Lato"/>
                          <a:ea typeface="Lato"/>
                          <a:cs typeface="Lato"/>
                          <a:sym typeface="Lato"/>
                        </a:rPr>
                        <a:t>To know how to use a range of data collection methods.</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chemeClr val="dk1"/>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13" name="Google Shape;213;p33"/>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7"/>
          <p:cNvSpPr txBox="1"/>
          <p:nvPr>
            <p:ph type="title"/>
          </p:nvPr>
        </p:nvSpPr>
        <p:spPr>
          <a:xfrm>
            <a:off x="364468" y="654105"/>
            <a:ext cx="9963000" cy="841800"/>
          </a:xfrm>
          <a:prstGeom prst="rect">
            <a:avLst/>
          </a:prstGeom>
          <a:solidFill>
            <a:srgbClr val="FFFFFF"/>
          </a:solidFill>
          <a:ln>
            <a:noFill/>
          </a:ln>
        </p:spPr>
        <p:txBody>
          <a:bodyPr anchorCtr="0" anchor="t" bIns="116050" lIns="116050" spcFirstLastPara="1" rIns="116050" wrap="square" tIns="116050">
            <a:normAutofit/>
          </a:bodyPr>
          <a:lstStyle/>
          <a:p>
            <a:pPr indent="0" lvl="0" marL="0" rtl="0" algn="l">
              <a:lnSpc>
                <a:spcPct val="100000"/>
              </a:lnSpc>
              <a:spcBef>
                <a:spcPts val="0"/>
              </a:spcBef>
              <a:spcAft>
                <a:spcPts val="0"/>
              </a:spcAft>
              <a:buSzPts val="3600"/>
              <a:buNone/>
            </a:pPr>
            <a:r>
              <a:rPr lang="en-GB"/>
              <a:t>Introduction</a:t>
            </a:r>
            <a:endParaRPr/>
          </a:p>
        </p:txBody>
      </p:sp>
      <p:sp>
        <p:nvSpPr>
          <p:cNvPr id="71" name="Google Shape;71;p17"/>
          <p:cNvSpPr txBox="1"/>
          <p:nvPr>
            <p:ph idx="1" type="body"/>
          </p:nvPr>
        </p:nvSpPr>
        <p:spPr>
          <a:xfrm>
            <a:off x="623875" y="1428725"/>
            <a:ext cx="9560100" cy="2516700"/>
          </a:xfrm>
          <a:prstGeom prst="rect">
            <a:avLst/>
          </a:prstGeom>
          <a:solidFill>
            <a:srgbClr val="FFFFFF"/>
          </a:solidFill>
          <a:ln>
            <a:noFill/>
          </a:ln>
        </p:spPr>
        <p:txBody>
          <a:bodyPr anchorCtr="0" anchor="t" bIns="116050" lIns="116050" spcFirstLastPara="1" rIns="116050" wrap="square" tIns="116050">
            <a:normAutofit fontScale="85000" lnSpcReduction="10000"/>
          </a:bodyPr>
          <a:lstStyle/>
          <a:p>
            <a:pPr indent="0" lvl="0" marL="0" rtl="0" algn="l">
              <a:lnSpc>
                <a:spcPct val="115000"/>
              </a:lnSpc>
              <a:spcBef>
                <a:spcPts val="0"/>
              </a:spcBef>
              <a:spcAft>
                <a:spcPts val="0"/>
              </a:spcAft>
              <a:buSzPct val="225490"/>
              <a:buNone/>
            </a:pPr>
            <a:r>
              <a:rPr lang="en-GB" sz="1200">
                <a:solidFill>
                  <a:schemeClr val="dk1"/>
                </a:solidFill>
              </a:rPr>
              <a:t>The Geography Progression of skills and knowledge gives an overview of the </a:t>
            </a:r>
            <a:r>
              <a:rPr b="1" lang="en-GB" sz="1200">
                <a:solidFill>
                  <a:schemeClr val="dk1"/>
                </a:solidFill>
              </a:rPr>
              <a:t>skills</a:t>
            </a:r>
            <a:r>
              <a:rPr lang="en-GB" sz="1200">
                <a:solidFill>
                  <a:schemeClr val="dk1"/>
                </a:solidFill>
              </a:rPr>
              <a:t> </a:t>
            </a:r>
            <a:r>
              <a:rPr b="1" lang="en-GB" sz="1200">
                <a:solidFill>
                  <a:schemeClr val="dk1"/>
                </a:solidFill>
              </a:rPr>
              <a:t>and knowledge </a:t>
            </a:r>
            <a:r>
              <a:rPr lang="en-GB" sz="1200">
                <a:solidFill>
                  <a:schemeClr val="dk1"/>
                </a:solidFill>
              </a:rPr>
              <a:t>covered in each phase and strand and how these skills are developed in order to enable pupils to reach the end of key stage outcomes outlined in the National curriculum. Within each key stage, knowledge is often introduced at the start of the key stage so that there is time for that knowledge to be revisited and applied in later years which is why knowledge accumulation may look heavier in some year groups than others.</a:t>
            </a:r>
            <a:endParaRPr sz="1200">
              <a:solidFill>
                <a:schemeClr val="dk1"/>
              </a:solidFill>
            </a:endParaRPr>
          </a:p>
          <a:p>
            <a:pPr indent="0" lvl="0" marL="0" rtl="0" algn="l">
              <a:lnSpc>
                <a:spcPct val="115000"/>
              </a:lnSpc>
              <a:spcBef>
                <a:spcPts val="0"/>
              </a:spcBef>
              <a:spcAft>
                <a:spcPts val="0"/>
              </a:spcAft>
              <a:buSzPct val="225490"/>
              <a:buNone/>
            </a:pPr>
            <a:r>
              <a:t/>
            </a:r>
            <a:endParaRPr sz="1200">
              <a:solidFill>
                <a:schemeClr val="dk1"/>
              </a:solidFill>
            </a:endParaRPr>
          </a:p>
          <a:p>
            <a:pPr indent="0" lvl="0" marL="0" rtl="0" algn="l">
              <a:lnSpc>
                <a:spcPct val="115000"/>
              </a:lnSpc>
              <a:spcBef>
                <a:spcPts val="0"/>
              </a:spcBef>
              <a:spcAft>
                <a:spcPts val="0"/>
              </a:spcAft>
              <a:buSzPct val="225490"/>
              <a:buNone/>
            </a:pPr>
            <a:r>
              <a:rPr lang="en-GB" sz="1200">
                <a:solidFill>
                  <a:schemeClr val="dk1"/>
                </a:solidFill>
              </a:rPr>
              <a:t>As there are only three units per year group, progression statements in Key stage 2 are shown for lower key stage 2 and upper key stage 2 only and not for individual year groups. Key </a:t>
            </a:r>
            <a:r>
              <a:rPr lang="en-GB" sz="1200">
                <a:solidFill>
                  <a:schemeClr val="dk1"/>
                </a:solidFill>
              </a:rPr>
              <a:t>concepts</a:t>
            </a:r>
            <a:r>
              <a:rPr lang="en-GB" sz="1200">
                <a:solidFill>
                  <a:schemeClr val="dk1"/>
                </a:solidFill>
              </a:rPr>
              <a:t> and knowledge are revisited in different contexts to ensure that pupils have a secure understanding by the end of each phase.</a:t>
            </a:r>
            <a:endParaRPr sz="1200">
              <a:solidFill>
                <a:schemeClr val="dk1"/>
              </a:solidFill>
            </a:endParaRPr>
          </a:p>
          <a:p>
            <a:pPr indent="0" lvl="0" marL="0" rtl="0" algn="l">
              <a:lnSpc>
                <a:spcPct val="115000"/>
              </a:lnSpc>
              <a:spcBef>
                <a:spcPts val="0"/>
              </a:spcBef>
              <a:spcAft>
                <a:spcPts val="0"/>
              </a:spcAft>
              <a:buSzPct val="225490"/>
              <a:buNone/>
            </a:pPr>
            <a:r>
              <a:t/>
            </a:r>
            <a:endParaRPr sz="1200">
              <a:solidFill>
                <a:schemeClr val="dk1"/>
              </a:solidFill>
            </a:endParaRPr>
          </a:p>
          <a:p>
            <a:pPr indent="0" lvl="0" marL="0" rtl="0" algn="l">
              <a:lnSpc>
                <a:spcPct val="115000"/>
              </a:lnSpc>
              <a:spcBef>
                <a:spcPts val="0"/>
              </a:spcBef>
              <a:spcAft>
                <a:spcPts val="0"/>
              </a:spcAft>
              <a:buSzPct val="225490"/>
              <a:buNone/>
            </a:pPr>
            <a:r>
              <a:rPr lang="en-GB" sz="1200">
                <a:solidFill>
                  <a:schemeClr val="dk1"/>
                </a:solidFill>
              </a:rPr>
              <a:t>This version was created on 19.04.23 and the most recent version can always be found </a:t>
            </a:r>
            <a:r>
              <a:rPr lang="en-GB" sz="1200" u="sng">
                <a:solidFill>
                  <a:schemeClr val="dk1"/>
                </a:solidFill>
                <a:hlinkClick r:id="rId3">
                  <a:extLst>
                    <a:ext uri="{A12FA001-AC4F-418D-AE19-62706E023703}">
                      <ahyp:hlinkClr val="tx"/>
                    </a:ext>
                  </a:extLst>
                </a:hlinkClick>
              </a:rPr>
              <a:t>here.</a:t>
            </a:r>
            <a:endParaRPr sz="1200">
              <a:solidFill>
                <a:schemeClr val="dk1"/>
              </a:solidFill>
            </a:endParaRPr>
          </a:p>
          <a:p>
            <a:pPr indent="0" lvl="0" marL="0" rtl="0" algn="l">
              <a:lnSpc>
                <a:spcPct val="115000"/>
              </a:lnSpc>
              <a:spcBef>
                <a:spcPts val="0"/>
              </a:spcBef>
              <a:spcAft>
                <a:spcPts val="0"/>
              </a:spcAft>
              <a:buSzPct val="225490"/>
              <a:buNone/>
            </a:pPr>
            <a:r>
              <a:t/>
            </a:r>
            <a:endParaRPr sz="1200">
              <a:solidFill>
                <a:schemeClr val="dk1"/>
              </a:solidFill>
            </a:endParaRPr>
          </a:p>
          <a:p>
            <a:pPr indent="0" lvl="0" marL="0" rtl="0" algn="l">
              <a:lnSpc>
                <a:spcPct val="115000"/>
              </a:lnSpc>
              <a:spcBef>
                <a:spcPts val="0"/>
              </a:spcBef>
              <a:spcAft>
                <a:spcPts val="0"/>
              </a:spcAft>
              <a:buSzPct val="235294"/>
              <a:buNone/>
            </a:pPr>
            <a:r>
              <a:rPr b="1" lang="en-GB" sz="1150">
                <a:solidFill>
                  <a:schemeClr val="dk1"/>
                </a:solidFill>
                <a:highlight>
                  <a:srgbClr val="FFFFFF"/>
                </a:highlight>
                <a:latin typeface="Arial"/>
                <a:ea typeface="Arial"/>
                <a:cs typeface="Arial"/>
                <a:sym typeface="Arial"/>
              </a:rPr>
              <a:t>We are currently adding information to this document about how our Geography curriculum builds pupils understan</a:t>
            </a:r>
            <a:r>
              <a:rPr b="1" lang="en-GB" sz="1150">
                <a:solidFill>
                  <a:schemeClr val="dk1"/>
                </a:solidFill>
                <a:highlight>
                  <a:srgbClr val="FFFFFF"/>
                </a:highlight>
                <a:latin typeface="Arial"/>
                <a:ea typeface="Arial"/>
                <a:cs typeface="Arial"/>
                <a:sym typeface="Arial"/>
              </a:rPr>
              <a:t>ding of the concepts of: Space, Place, Earth Systems, Environment, Time, Scale, Diversity, Interconnection and Interpretation. This update will be available by the 30th June 2023.</a:t>
            </a:r>
            <a:endParaRPr b="1" sz="1200">
              <a:solidFill>
                <a:schemeClr val="dk1"/>
              </a:solidFill>
            </a:endParaRPr>
          </a:p>
          <a:p>
            <a:pPr indent="0" lvl="0" marL="0" rtl="0" algn="l">
              <a:lnSpc>
                <a:spcPct val="115000"/>
              </a:lnSpc>
              <a:spcBef>
                <a:spcPts val="0"/>
              </a:spcBef>
              <a:spcAft>
                <a:spcPts val="0"/>
              </a:spcAft>
              <a:buSzPct val="225490"/>
              <a:buNone/>
            </a:pPr>
            <a:r>
              <a:t/>
            </a:r>
            <a:endParaRPr sz="1200">
              <a:solidFill>
                <a:schemeClr val="dk1"/>
              </a:solidFill>
            </a:endParaRPr>
          </a:p>
          <a:p>
            <a:pPr indent="0" lvl="0" marL="0" rtl="0" algn="l">
              <a:lnSpc>
                <a:spcPct val="115000"/>
              </a:lnSpc>
              <a:spcBef>
                <a:spcPts val="0"/>
              </a:spcBef>
              <a:spcAft>
                <a:spcPts val="0"/>
              </a:spcAft>
              <a:buSzPct val="270588"/>
              <a:buNone/>
            </a:pPr>
            <a:r>
              <a:rPr b="1" lang="en-GB" sz="1000">
                <a:solidFill>
                  <a:schemeClr val="dk1"/>
                </a:solidFill>
              </a:rPr>
              <a:t>Copyright: While we encourage you to share this document within your school community, please ensure that it is only uploaded to your school website if it is password protected.</a:t>
            </a:r>
            <a:endParaRPr sz="1200">
              <a:solidFill>
                <a:schemeClr val="dk1"/>
              </a:solidFill>
            </a:endParaRPr>
          </a:p>
        </p:txBody>
      </p:sp>
      <p:graphicFrame>
        <p:nvGraphicFramePr>
          <p:cNvPr id="72" name="Google Shape;72;p17"/>
          <p:cNvGraphicFramePr/>
          <p:nvPr/>
        </p:nvGraphicFramePr>
        <p:xfrm>
          <a:off x="922713" y="4106400"/>
          <a:ext cx="3000000" cy="3000000"/>
        </p:xfrm>
        <a:graphic>
          <a:graphicData uri="http://schemas.openxmlformats.org/drawingml/2006/table">
            <a:tbl>
              <a:tblPr>
                <a:noFill/>
                <a:tableStyleId>{B6BC19C9-9D20-4ECB-99E6-447174C58D1E}</a:tableStyleId>
              </a:tblPr>
              <a:tblGrid>
                <a:gridCol w="3489800"/>
                <a:gridCol w="3297825"/>
                <a:gridCol w="2058925"/>
              </a:tblGrid>
              <a:tr h="317025">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653850">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Locating two of the world’s seven continents on a world map.</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Locating two of the world’s oceans (Atlantic Ocean and Pacific Ocean) on a world map.</a:t>
                      </a:r>
                      <a:endParaRPr sz="85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Showing on a map which continent they live in.</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Locating all the world’s seven continents on a world map.</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Locating the world’s five oceans on a world map.</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Showing on a map the oceans nearest the continent they live in.</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Name and locate the world’s seven continents and five oceans</a:t>
                      </a:r>
                      <a:r>
                        <a:rPr b="1" lang="en-GB" sz="900" u="none" cap="none" strike="noStrike">
                          <a:solidFill>
                            <a:schemeClr val="dk1"/>
                          </a:solidFill>
                          <a:latin typeface="Lato"/>
                          <a:ea typeface="Lato"/>
                          <a:cs typeface="Lato"/>
                          <a:sym typeface="Lato"/>
                        </a:rPr>
                        <a:t> </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010525">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the name of the two continents (Europe, Asia, Africa and Antarctica)</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that a continent is a group of countries.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that they live in the continent of Europe.</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that an ocean is a large body of water.</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know that two of the world’s oceans are the Atlantic Ocean and the Pacific Ocean</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To be able to name the seven continents of the world (Asia, Africa, North and South America, Antarctica, Europe and Oceania)</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To be able to name the five oceans of the world (Pacific Ocean, Atlantic Ocean, Indian Ocean, Southern Ocean and Arctic Ocean)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bl>
          </a:graphicData>
        </a:graphic>
      </p:graphicFrame>
      <p:sp>
        <p:nvSpPr>
          <p:cNvPr id="73" name="Google Shape;73;p17"/>
          <p:cNvSpPr/>
          <p:nvPr/>
        </p:nvSpPr>
        <p:spPr>
          <a:xfrm>
            <a:off x="226125" y="4799525"/>
            <a:ext cx="696600" cy="1015800"/>
          </a:xfrm>
          <a:prstGeom prst="homePlate">
            <a:avLst>
              <a:gd fmla="val 50000"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Skills</a:t>
            </a:r>
            <a:endParaRPr b="1" i="0" sz="1100" u="none" cap="none" strike="noStrike">
              <a:solidFill>
                <a:schemeClr val="dk1"/>
              </a:solidFill>
              <a:latin typeface="Lato"/>
              <a:ea typeface="Lato"/>
              <a:cs typeface="Lato"/>
              <a:sym typeface="Lato"/>
            </a:endParaRPr>
          </a:p>
        </p:txBody>
      </p:sp>
      <p:sp>
        <p:nvSpPr>
          <p:cNvPr id="74" name="Google Shape;74;p17"/>
          <p:cNvSpPr/>
          <p:nvPr/>
        </p:nvSpPr>
        <p:spPr>
          <a:xfrm>
            <a:off x="226125" y="5876950"/>
            <a:ext cx="696600" cy="1015800"/>
          </a:xfrm>
          <a:prstGeom prst="homePlate">
            <a:avLst>
              <a:gd fmla="val 50000"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50"/>
              <a:buFont typeface="Arial"/>
              <a:buNone/>
            </a:pPr>
            <a:r>
              <a:rPr b="1" i="0" lang="en-GB" sz="950" u="none" cap="none" strike="noStrike">
                <a:solidFill>
                  <a:schemeClr val="dk1"/>
                </a:solidFill>
                <a:latin typeface="Lato"/>
                <a:ea typeface="Lato"/>
                <a:cs typeface="Lato"/>
                <a:sym typeface="Lato"/>
              </a:rPr>
              <a:t>Know-ledge</a:t>
            </a:r>
            <a:endParaRPr b="1" i="0" sz="950" u="none" cap="none" strike="noStrike">
              <a:solidFill>
                <a:schemeClr val="dk1"/>
              </a:solidFill>
              <a:latin typeface="Lato"/>
              <a:ea typeface="Lato"/>
              <a:cs typeface="Lato"/>
              <a:sym typeface="Lato"/>
            </a:endParaRPr>
          </a:p>
        </p:txBody>
      </p:sp>
      <p:sp>
        <p:nvSpPr>
          <p:cNvPr id="75" name="Google Shape;75;p17"/>
          <p:cNvSpPr/>
          <p:nvPr/>
        </p:nvSpPr>
        <p:spPr>
          <a:xfrm flipH="1">
            <a:off x="9769275" y="5035375"/>
            <a:ext cx="696600" cy="1015800"/>
          </a:xfrm>
          <a:prstGeom prst="homePlate">
            <a:avLst>
              <a:gd fmla="val 50000"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Lato"/>
                <a:ea typeface="Lato"/>
                <a:cs typeface="Lato"/>
                <a:sym typeface="Lato"/>
              </a:rPr>
              <a:t>NC attain-ment target</a:t>
            </a:r>
            <a:endParaRPr b="1" i="0" sz="900" u="none" cap="none" strike="noStrike">
              <a:solidFill>
                <a:schemeClr val="dk1"/>
              </a:solidFill>
              <a:latin typeface="Lato"/>
              <a:ea typeface="Lato"/>
              <a:cs typeface="Lato"/>
              <a:sym typeface="Lato"/>
            </a:endParaRPr>
          </a:p>
        </p:txBody>
      </p:sp>
      <p:sp>
        <p:nvSpPr>
          <p:cNvPr id="76" name="Google Shape;76;p17"/>
          <p:cNvSpPr/>
          <p:nvPr/>
        </p:nvSpPr>
        <p:spPr>
          <a:xfrm>
            <a:off x="226125" y="3722100"/>
            <a:ext cx="696600" cy="1015800"/>
          </a:xfrm>
          <a:prstGeom prst="homePlate">
            <a:avLst>
              <a:gd fmla="val 50000"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Lato"/>
                <a:ea typeface="Lato"/>
                <a:cs typeface="Lato"/>
                <a:sym typeface="Lato"/>
              </a:rPr>
              <a:t>Year group</a:t>
            </a:r>
            <a:endParaRPr b="1" i="0" sz="1000" u="none" cap="none" strike="noStrike">
              <a:solidFill>
                <a:schemeClr val="dk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graphicFrame>
        <p:nvGraphicFramePr>
          <p:cNvPr id="81" name="Google Shape;81;p18"/>
          <p:cNvGraphicFramePr/>
          <p:nvPr/>
        </p:nvGraphicFramePr>
        <p:xfrm>
          <a:off x="2185063" y="3706050"/>
          <a:ext cx="3000000" cy="3000000"/>
        </p:xfrm>
        <a:graphic>
          <a:graphicData uri="http://schemas.openxmlformats.org/drawingml/2006/table">
            <a:tbl>
              <a:tblPr>
                <a:noFill/>
                <a:tableStyleId>{B6BC19C9-9D20-4ECB-99E6-447174C58D1E}</a:tableStyleId>
              </a:tblPr>
              <a:tblGrid>
                <a:gridCol w="2080400"/>
                <a:gridCol w="1941750"/>
                <a:gridCol w="2083525"/>
              </a:tblGrid>
              <a:tr h="306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28575">
                      <a:solidFill>
                        <a:srgbClr val="9E9E9E"/>
                      </a:solidFill>
                      <a:prstDash val="solid"/>
                      <a:round/>
                      <a:headEnd len="sm" w="sm" type="none"/>
                      <a:tailEnd len="sm" w="sm" type="none"/>
                    </a:lnL>
                    <a:lnR cap="flat" cmpd="sng" w="28575">
                      <a:solidFill>
                        <a:srgbClr val="9E9E9E"/>
                      </a:solidFill>
                      <a:prstDash val="solid"/>
                      <a:round/>
                      <a:headEnd len="sm" w="sm" type="none"/>
                      <a:tailEnd len="sm" w="sm" type="none"/>
                    </a:lnR>
                    <a:lnT cap="flat" cmpd="sng" w="28575">
                      <a:solidFill>
                        <a:schemeClr val="lt1"/>
                      </a:solidFill>
                      <a:prstDash val="solid"/>
                      <a:round/>
                      <a:headEnd len="sm" w="sm" type="none"/>
                      <a:tailEnd len="sm" w="sm" type="none"/>
                    </a:lnT>
                    <a:lnB cap="flat" cmpd="sng" w="2857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28575">
                      <a:solidFill>
                        <a:srgbClr val="9E9E9E"/>
                      </a:solidFill>
                      <a:prstDash val="solid"/>
                      <a:round/>
                      <a:headEnd len="sm" w="sm" type="none"/>
                      <a:tailEnd len="sm" w="sm" type="none"/>
                    </a:lnL>
                    <a:lnR cap="flat" cmpd="sng" w="28575">
                      <a:solidFill>
                        <a:srgbClr val="9E9E9E"/>
                      </a:solidFill>
                      <a:prstDash val="solid"/>
                      <a:round/>
                      <a:headEnd len="sm" w="sm" type="none"/>
                      <a:tailEnd len="sm" w="sm" type="none"/>
                    </a:lnR>
                    <a:lnT cap="flat" cmpd="sng" w="28575">
                      <a:solidFill>
                        <a:schemeClr val="lt1"/>
                      </a:solidFill>
                      <a:prstDash val="solid"/>
                      <a:round/>
                      <a:headEnd len="sm" w="sm" type="none"/>
                      <a:tailEnd len="sm" w="sm" type="none"/>
                    </a:lnT>
                    <a:lnB cap="flat" cmpd="sng" w="2857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28575">
                      <a:solidFill>
                        <a:srgbClr val="9E9E9E"/>
                      </a:solidFill>
                      <a:prstDash val="solid"/>
                      <a:round/>
                      <a:headEnd len="sm" w="sm" type="none"/>
                      <a:tailEnd len="sm" w="sm" type="none"/>
                    </a:lnL>
                    <a:lnR cap="flat" cmpd="sng" w="28575">
                      <a:solidFill>
                        <a:srgbClr val="9E9E9E"/>
                      </a:solidFill>
                      <a:prstDash val="solid"/>
                      <a:round/>
                      <a:headEnd len="sm" w="sm" type="none"/>
                      <a:tailEnd len="sm" w="sm" type="none"/>
                    </a:lnR>
                    <a:lnT cap="flat" cmpd="sng" w="28575">
                      <a:solidFill>
                        <a:schemeClr val="lt1"/>
                      </a:solidFill>
                      <a:prstDash val="solid"/>
                      <a:round/>
                      <a:headEnd len="sm" w="sm" type="none"/>
                      <a:tailEnd len="sm" w="sm" type="none"/>
                    </a:lnT>
                    <a:lnB cap="flat" cmpd="sng" w="28575">
                      <a:solidFill>
                        <a:srgbClr val="9E9E9E"/>
                      </a:solidFill>
                      <a:prstDash val="solid"/>
                      <a:round/>
                      <a:headEnd len="sm" w="sm" type="none"/>
                      <a:tailEnd len="sm" w="sm" type="none"/>
                    </a:lnB>
                  </a:tcPr>
                </a:tc>
              </a:tr>
            </a:tbl>
          </a:graphicData>
        </a:graphic>
      </p:graphicFrame>
      <p:sp>
        <p:nvSpPr>
          <p:cNvPr id="82" name="Google Shape;82;p18"/>
          <p:cNvSpPr txBox="1"/>
          <p:nvPr/>
        </p:nvSpPr>
        <p:spPr>
          <a:xfrm>
            <a:off x="373250" y="347775"/>
            <a:ext cx="99135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7916"/>
              </a:lnSpc>
              <a:spcBef>
                <a:spcPts val="0"/>
              </a:spcBef>
              <a:spcAft>
                <a:spcPts val="1000"/>
              </a:spcAft>
              <a:buClr>
                <a:srgbClr val="000000"/>
              </a:buClr>
              <a:buSzPts val="2000"/>
              <a:buFont typeface="Arial"/>
              <a:buNone/>
            </a:pPr>
            <a:r>
              <a:rPr b="1" i="0" lang="en-GB" sz="2000" u="none" cap="none" strike="noStrike">
                <a:solidFill>
                  <a:srgbClr val="000000"/>
                </a:solidFill>
                <a:latin typeface="Lato"/>
                <a:ea typeface="Lato"/>
                <a:cs typeface="Lato"/>
                <a:sym typeface="Lato"/>
              </a:rPr>
              <a:t>How is the Geography scheme of work organised?</a:t>
            </a:r>
            <a:endParaRPr b="1" i="0" sz="2000" u="none" cap="none" strike="noStrike">
              <a:solidFill>
                <a:srgbClr val="000000"/>
              </a:solidFill>
              <a:latin typeface="Lato"/>
              <a:ea typeface="Lato"/>
              <a:cs typeface="Lato"/>
              <a:sym typeface="Lato"/>
            </a:endParaRPr>
          </a:p>
        </p:txBody>
      </p:sp>
      <p:sp>
        <p:nvSpPr>
          <p:cNvPr id="83" name="Google Shape;83;p18"/>
          <p:cNvSpPr txBox="1"/>
          <p:nvPr/>
        </p:nvSpPr>
        <p:spPr>
          <a:xfrm>
            <a:off x="2485650" y="2379010"/>
            <a:ext cx="5720700" cy="295500"/>
          </a:xfrm>
          <a:prstGeom prst="rect">
            <a:avLst/>
          </a:prstGeom>
          <a:noFill/>
          <a:ln>
            <a:noFill/>
          </a:ln>
        </p:spPr>
        <p:txBody>
          <a:bodyPr anchorCtr="0" anchor="t" bIns="116050" lIns="116050" spcFirstLastPara="1" rIns="116050" wrap="square" tIns="116050">
            <a:noAutofit/>
          </a:bodyPr>
          <a:lstStyle/>
          <a:p>
            <a:pPr indent="0" lvl="0" marL="0" marR="0" rtl="0" algn="ctr">
              <a:lnSpc>
                <a:spcPct val="150000"/>
              </a:lnSpc>
              <a:spcBef>
                <a:spcPts val="0"/>
              </a:spcBef>
              <a:spcAft>
                <a:spcPts val="2500"/>
              </a:spcAft>
              <a:buClr>
                <a:srgbClr val="000000"/>
              </a:buClr>
              <a:buSzPts val="1200"/>
              <a:buFont typeface="Arial"/>
              <a:buNone/>
            </a:pPr>
            <a:r>
              <a:rPr b="0" i="0" lang="en-GB" sz="1200" u="none" cap="none" strike="noStrike">
                <a:solidFill>
                  <a:srgbClr val="595959"/>
                </a:solidFill>
                <a:latin typeface="Lato"/>
                <a:ea typeface="Lato"/>
                <a:cs typeface="Lato"/>
                <a:sym typeface="Lato"/>
              </a:rPr>
              <a:t>National Curriculum guidance </a:t>
            </a:r>
            <a:endParaRPr b="0" i="0" sz="1200" u="none" cap="none" strike="noStrike">
              <a:solidFill>
                <a:srgbClr val="595959"/>
              </a:solidFill>
              <a:latin typeface="Lato"/>
              <a:ea typeface="Lato"/>
              <a:cs typeface="Lato"/>
              <a:sym typeface="Lato"/>
            </a:endParaRPr>
          </a:p>
        </p:txBody>
      </p:sp>
      <p:cxnSp>
        <p:nvCxnSpPr>
          <p:cNvPr id="84" name="Google Shape;84;p18"/>
          <p:cNvCxnSpPr/>
          <p:nvPr/>
        </p:nvCxnSpPr>
        <p:spPr>
          <a:xfrm flipH="1">
            <a:off x="5217225" y="4229988"/>
            <a:ext cx="9300" cy="676800"/>
          </a:xfrm>
          <a:prstGeom prst="straightConnector1">
            <a:avLst/>
          </a:prstGeom>
          <a:noFill/>
          <a:ln cap="flat" cmpd="sng" w="19050">
            <a:solidFill>
              <a:srgbClr val="9E9E9E"/>
            </a:solidFill>
            <a:prstDash val="solid"/>
            <a:round/>
            <a:headEnd len="sm" w="sm" type="none"/>
            <a:tailEnd len="med" w="med" type="triangle"/>
          </a:ln>
        </p:spPr>
      </p:cxnSp>
      <p:sp>
        <p:nvSpPr>
          <p:cNvPr id="85" name="Google Shape;85;p18"/>
          <p:cNvSpPr/>
          <p:nvPr/>
        </p:nvSpPr>
        <p:spPr>
          <a:xfrm>
            <a:off x="3305790" y="3030358"/>
            <a:ext cx="1798500" cy="517500"/>
          </a:xfrm>
          <a:prstGeom prst="roundRect">
            <a:avLst>
              <a:gd fmla="val 50000" name="adj"/>
            </a:avLst>
          </a:prstGeom>
          <a:solidFill>
            <a:srgbClr val="FFFFFF"/>
          </a:solidFill>
          <a:ln cap="flat" cmpd="sng" w="28575">
            <a:solidFill>
              <a:srgbClr val="000000"/>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latin typeface="Lato"/>
                <a:ea typeface="Lato"/>
                <a:cs typeface="Lato"/>
                <a:sym typeface="Lato"/>
              </a:rPr>
              <a:t>Place knowledge</a:t>
            </a:r>
            <a:endParaRPr b="1" i="0" sz="1200" u="none" cap="none" strike="noStrike">
              <a:latin typeface="Lato"/>
              <a:ea typeface="Lato"/>
              <a:cs typeface="Lato"/>
              <a:sym typeface="Lato"/>
            </a:endParaRPr>
          </a:p>
        </p:txBody>
      </p:sp>
      <p:sp>
        <p:nvSpPr>
          <p:cNvPr id="86" name="Google Shape;86;p18"/>
          <p:cNvSpPr/>
          <p:nvPr/>
        </p:nvSpPr>
        <p:spPr>
          <a:xfrm>
            <a:off x="3435815" y="5034550"/>
            <a:ext cx="3572100" cy="517500"/>
          </a:xfrm>
          <a:prstGeom prst="roundRect">
            <a:avLst>
              <a:gd fmla="val 50000" name="adj"/>
            </a:avLst>
          </a:prstGeom>
          <a:solidFill>
            <a:srgbClr val="FFFFFF"/>
          </a:solidFill>
          <a:ln cap="flat" cmpd="sng" w="9525">
            <a:solidFill>
              <a:srgbClr val="000000"/>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200"/>
              <a:buFont typeface="Arial"/>
              <a:buNone/>
            </a:pPr>
            <a:r>
              <a:rPr b="1" lang="en-GB" sz="1200">
                <a:latin typeface="Lato"/>
                <a:ea typeface="Lato"/>
                <a:cs typeface="Lato"/>
                <a:sym typeface="Lato"/>
              </a:rPr>
              <a:t> </a:t>
            </a:r>
            <a:r>
              <a:rPr b="1" i="0" lang="en-GB" sz="1200" u="none" cap="none" strike="noStrike">
                <a:latin typeface="Lato"/>
                <a:ea typeface="Lato"/>
                <a:cs typeface="Lato"/>
                <a:sym typeface="Lato"/>
              </a:rPr>
              <a:t> scheme of work</a:t>
            </a:r>
            <a:endParaRPr b="1" i="0" sz="1200" u="none" cap="none" strike="noStrike">
              <a:latin typeface="Lato"/>
              <a:ea typeface="Lato"/>
              <a:cs typeface="Lato"/>
              <a:sym typeface="Lato"/>
            </a:endParaRPr>
          </a:p>
        </p:txBody>
      </p:sp>
      <p:sp>
        <p:nvSpPr>
          <p:cNvPr id="87" name="Google Shape;87;p18"/>
          <p:cNvSpPr/>
          <p:nvPr/>
        </p:nvSpPr>
        <p:spPr>
          <a:xfrm>
            <a:off x="1282640" y="3030371"/>
            <a:ext cx="1798500" cy="517500"/>
          </a:xfrm>
          <a:prstGeom prst="roundRect">
            <a:avLst>
              <a:gd fmla="val 50000" name="adj"/>
            </a:avLst>
          </a:prstGeom>
          <a:solidFill>
            <a:srgbClr val="FFFFFF"/>
          </a:solidFill>
          <a:ln cap="flat" cmpd="sng" w="28575">
            <a:solidFill>
              <a:srgbClr val="000000"/>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latin typeface="Lato"/>
                <a:ea typeface="Lato"/>
                <a:cs typeface="Lato"/>
                <a:sym typeface="Lato"/>
              </a:rPr>
              <a:t>Locational knowledge</a:t>
            </a:r>
            <a:endParaRPr b="1" i="0" sz="1200" u="none" cap="none" strike="noStrike">
              <a:latin typeface="Lato"/>
              <a:ea typeface="Lato"/>
              <a:cs typeface="Lato"/>
              <a:sym typeface="Lato"/>
            </a:endParaRPr>
          </a:p>
        </p:txBody>
      </p:sp>
      <p:sp>
        <p:nvSpPr>
          <p:cNvPr id="88" name="Google Shape;88;p18"/>
          <p:cNvSpPr/>
          <p:nvPr/>
        </p:nvSpPr>
        <p:spPr>
          <a:xfrm>
            <a:off x="5328940" y="3030358"/>
            <a:ext cx="1798500" cy="517500"/>
          </a:xfrm>
          <a:prstGeom prst="roundRect">
            <a:avLst>
              <a:gd fmla="val 50000" name="adj"/>
            </a:avLst>
          </a:prstGeom>
          <a:solidFill>
            <a:srgbClr val="FFFFFF"/>
          </a:solidFill>
          <a:ln cap="flat" cmpd="sng" w="28575">
            <a:solidFill>
              <a:srgbClr val="000000"/>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chemeClr val="dk1"/>
              </a:buClr>
              <a:buSzPts val="1100"/>
              <a:buFont typeface="Arial"/>
              <a:buNone/>
            </a:pPr>
            <a:r>
              <a:rPr b="1" i="0" lang="en-GB" sz="1200" u="none" cap="none" strike="noStrike">
                <a:latin typeface="Lato"/>
                <a:ea typeface="Lato"/>
                <a:cs typeface="Lato"/>
                <a:sym typeface="Lato"/>
              </a:rPr>
              <a:t>Human and physical geography</a:t>
            </a:r>
            <a:endParaRPr b="1" i="0" sz="1200" u="none" cap="none" strike="noStrike">
              <a:latin typeface="Lato"/>
              <a:ea typeface="Lato"/>
              <a:cs typeface="Lato"/>
              <a:sym typeface="Lato"/>
            </a:endParaRPr>
          </a:p>
        </p:txBody>
      </p:sp>
      <p:sp>
        <p:nvSpPr>
          <p:cNvPr id="89" name="Google Shape;89;p18"/>
          <p:cNvSpPr txBox="1"/>
          <p:nvPr/>
        </p:nvSpPr>
        <p:spPr>
          <a:xfrm>
            <a:off x="1282638" y="4589875"/>
            <a:ext cx="8126700" cy="295500"/>
          </a:xfrm>
          <a:prstGeom prst="rect">
            <a:avLst/>
          </a:prstGeom>
          <a:noFill/>
          <a:ln>
            <a:noFill/>
          </a:ln>
        </p:spPr>
        <p:txBody>
          <a:bodyPr anchorCtr="0" anchor="t" bIns="116050" lIns="116050" spcFirstLastPara="1" rIns="116050" wrap="square" tIns="116050">
            <a:noAutofit/>
          </a:bodyPr>
          <a:lstStyle/>
          <a:p>
            <a:pPr indent="0" lvl="0" marL="0" marR="0" rtl="0" algn="ctr">
              <a:lnSpc>
                <a:spcPct val="150000"/>
              </a:lnSpc>
              <a:spcBef>
                <a:spcPts val="0"/>
              </a:spcBef>
              <a:spcAft>
                <a:spcPts val="2500"/>
              </a:spcAft>
              <a:buClr>
                <a:srgbClr val="000000"/>
              </a:buClr>
              <a:buSzPts val="1200"/>
              <a:buFont typeface="Arial"/>
              <a:buNone/>
            </a:pPr>
            <a:r>
              <a:t/>
            </a:r>
            <a:endParaRPr b="0" i="0" sz="1200" u="none" cap="none" strike="noStrike">
              <a:solidFill>
                <a:srgbClr val="595959"/>
              </a:solidFill>
              <a:latin typeface="Lato"/>
              <a:ea typeface="Lato"/>
              <a:cs typeface="Lato"/>
              <a:sym typeface="Lato"/>
            </a:endParaRPr>
          </a:p>
        </p:txBody>
      </p:sp>
      <p:sp>
        <p:nvSpPr>
          <p:cNvPr id="90" name="Google Shape;90;p18"/>
          <p:cNvSpPr/>
          <p:nvPr/>
        </p:nvSpPr>
        <p:spPr>
          <a:xfrm>
            <a:off x="7352090" y="3030371"/>
            <a:ext cx="1798500" cy="517500"/>
          </a:xfrm>
          <a:prstGeom prst="roundRect">
            <a:avLst>
              <a:gd fmla="val 50000" name="adj"/>
            </a:avLst>
          </a:prstGeom>
          <a:solidFill>
            <a:srgbClr val="FFFFFF"/>
          </a:solidFill>
          <a:ln cap="flat" cmpd="sng" w="28575">
            <a:solidFill>
              <a:srgbClr val="000000"/>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chemeClr val="dk1"/>
              </a:buClr>
              <a:buSzPts val="1100"/>
              <a:buFont typeface="Arial"/>
              <a:buNone/>
            </a:pPr>
            <a:r>
              <a:rPr b="1" i="0" lang="en-GB" sz="1200" u="none" cap="none" strike="noStrike">
                <a:latin typeface="Lato"/>
                <a:ea typeface="Lato"/>
                <a:cs typeface="Lato"/>
                <a:sym typeface="Lato"/>
              </a:rPr>
              <a:t>Geographical skills and fieldwork</a:t>
            </a:r>
            <a:endParaRPr b="1" i="0" sz="1200" u="none" cap="none" strike="noStrike">
              <a:latin typeface="Lato"/>
              <a:ea typeface="Lato"/>
              <a:cs typeface="Lato"/>
              <a:sym typeface="Lato"/>
            </a:endParaRPr>
          </a:p>
        </p:txBody>
      </p:sp>
      <p:sp>
        <p:nvSpPr>
          <p:cNvPr id="91" name="Google Shape;91;p18"/>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
        <p:nvSpPr>
          <p:cNvPr id="92" name="Google Shape;92;p18"/>
          <p:cNvSpPr txBox="1"/>
          <p:nvPr/>
        </p:nvSpPr>
        <p:spPr>
          <a:xfrm>
            <a:off x="2985875" y="6416475"/>
            <a:ext cx="4605900" cy="581700"/>
          </a:xfrm>
          <a:prstGeom prst="rect">
            <a:avLst/>
          </a:prstGeom>
          <a:solidFill>
            <a:schemeClr val="lt2"/>
          </a:solid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1"/>
              </a:buClr>
              <a:buSzPts val="1100"/>
              <a:buFont typeface="Arial"/>
              <a:buNone/>
            </a:pPr>
            <a:r>
              <a:rPr b="0" i="0" lang="en-GB" sz="1200" u="none" cap="none" strike="noStrike">
                <a:solidFill>
                  <a:schemeClr val="dk1"/>
                </a:solidFill>
                <a:latin typeface="Lato"/>
                <a:ea typeface="Lato"/>
                <a:cs typeface="Lato"/>
                <a:sym typeface="Lato"/>
              </a:rPr>
              <a:t>NB. Statements marked with an asterisk * are those which appear under more than one strand.</a:t>
            </a:r>
            <a:endParaRPr b="0" i="0" sz="1400" u="none" cap="none" strike="noStrike">
              <a:solidFill>
                <a:srgbClr val="000000"/>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98" name="Google Shape;98;p19"/>
          <p:cNvSpPr txBox="1"/>
          <p:nvPr>
            <p:ph idx="2" type="subTitle"/>
          </p:nvPr>
        </p:nvSpPr>
        <p:spPr>
          <a:xfrm>
            <a:off x="5298433" y="-2017"/>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Locational knowledge</a:t>
            </a:r>
            <a:endParaRPr/>
          </a:p>
        </p:txBody>
      </p:sp>
      <p:graphicFrame>
        <p:nvGraphicFramePr>
          <p:cNvPr id="99" name="Google Shape;99;p19"/>
          <p:cNvGraphicFramePr/>
          <p:nvPr/>
        </p:nvGraphicFramePr>
        <p:xfrm>
          <a:off x="222575" y="663125"/>
          <a:ext cx="3000000" cy="3000000"/>
        </p:xfrm>
        <a:graphic>
          <a:graphicData uri="http://schemas.openxmlformats.org/drawingml/2006/table">
            <a:tbl>
              <a:tblPr>
                <a:noFill/>
                <a:tableStyleId>{B6BC19C9-9D20-4ECB-99E6-447174C58D1E}</a:tableStyleId>
              </a:tblPr>
              <a:tblGrid>
                <a:gridCol w="4042175"/>
                <a:gridCol w="3819825"/>
                <a:gridCol w="2384825"/>
              </a:tblGrid>
              <a:tr h="466250">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961650">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two of the world’s seven continents on a world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two of the world’s oceans (Atlantic Ocean and Pacific Ocean) on a world map.</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highlight>
                          <a:srgbClr val="FFEA28"/>
                        </a:highlight>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Showing on a map which continent they live in.</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all the world’s seven continents on a world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the world’s five oceans on a world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Showing on a map the oceans nearest the continent they live in.</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Name and locate the world’s seven continents and five oceans</a:t>
                      </a:r>
                      <a:r>
                        <a:rPr b="1" lang="en-GB" sz="900" u="none" cap="none" strike="noStrike">
                          <a:solidFill>
                            <a:schemeClr val="dk1"/>
                          </a:solidFill>
                          <a:latin typeface="Lato"/>
                          <a:ea typeface="Lato"/>
                          <a:cs typeface="Lato"/>
                          <a:sym typeface="Lato"/>
                        </a:rPr>
                        <a:t> </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486225">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two continents (Europe and Asia).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continent is a group of countries.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they live in the continent of Europe.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an ocean is a large body of water.</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two of the world’s oceans (Atlantic Ocean and Pacific Ocean).</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be able to name the seven continents of the world.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be able to name the five oceans of the world.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r h="1748475">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the four countries of the United Kingdom (UK) on a map of this area.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Showing on a map which country they live in and locating its capital city.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the surrounding seas and oceans  of the UK on a map of this area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the capital cities of the four countries of the UK on a map of this area.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characteristics (both human and physical) of the four capital cities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Showing on a map the city, town or village where they live in relation to their capital city.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Name, locate and identify characteristics of the four countries and capital cities of the United Kingdom and its surrounding seas</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617350">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 UK is short for ‘United Kingdom’.</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country is  a land or nation with its own government.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 United Kingdom is made up of four countries and their names.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the country they live in.</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a sea is a body of water that is smaller than an ocean.*</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there are four bodies of water surrounding the UK and to be able to name them.</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name some characteristics of the four capital cities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four capital cities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a capital city is the city where a country’s government is located.</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bl>
          </a:graphicData>
        </a:graphic>
      </p:graphicFrame>
      <p:sp>
        <p:nvSpPr>
          <p:cNvPr id="100" name="Google Shape;100;p19"/>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06" name="Google Shape;106;p20"/>
          <p:cNvSpPr txBox="1"/>
          <p:nvPr>
            <p:ph idx="2" type="subTitle"/>
          </p:nvPr>
        </p:nvSpPr>
        <p:spPr>
          <a:xfrm>
            <a:off x="5298811"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Locational knowledge</a:t>
            </a:r>
            <a:endParaRPr/>
          </a:p>
        </p:txBody>
      </p:sp>
      <p:graphicFrame>
        <p:nvGraphicFramePr>
          <p:cNvPr id="107" name="Google Shape;107;p20"/>
          <p:cNvGraphicFramePr/>
          <p:nvPr/>
        </p:nvGraphicFramePr>
        <p:xfrm>
          <a:off x="160425" y="572675"/>
          <a:ext cx="3000000" cy="3000000"/>
        </p:xfrm>
        <a:graphic>
          <a:graphicData uri="http://schemas.openxmlformats.org/drawingml/2006/table">
            <a:tbl>
              <a:tblPr>
                <a:noFill/>
                <a:tableStyleId>{B6BC19C9-9D20-4ECB-99E6-447174C58D1E}</a:tableStyleId>
              </a:tblPr>
              <a:tblGrid>
                <a:gridCol w="1760850"/>
                <a:gridCol w="2281150"/>
                <a:gridCol w="2024000"/>
                <a:gridCol w="2163375"/>
                <a:gridCol w="2141775"/>
              </a:tblGrid>
              <a:tr h="436600">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333225">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some countries in Europe and North and South America using maps.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1100"/>
                        <a:buFont typeface="Arial"/>
                        <a:buNone/>
                      </a:pPr>
                      <a:r>
                        <a:rPr lang="en-GB" sz="900" u="none" cap="none" strike="noStrike">
                          <a:solidFill>
                            <a:schemeClr val="dk1"/>
                          </a:solidFill>
                          <a:latin typeface="Lato"/>
                          <a:ea typeface="Lato"/>
                          <a:cs typeface="Lato"/>
                          <a:sym typeface="Lato"/>
                        </a:rPr>
                        <a:t>Locating some major cities of the countries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some key physical features in countries studied on a map  including significant environmental regions.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some key human features in countries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the world’s most significant mountain ranges on a world map and identifying any patterns.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where the world’s volcanoes are on a map and identifying the ‘Ring of Fire’.</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some of the world’s most significant rivers and identifying any patterns.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more countries in Europe and North and South America using maps.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major cities of the countries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key physical features in countries studied on a map .</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key human features in countries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Identifying significant environmental regions on a map.</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maps to show the distribution of the world’s climate zones, biomes and vegetation belts.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Locate the world’s countries, using maps to focus on Europe (including the location of Russia) and North and South America, concentrating on their environmental regions, key physical and human characteristics, countries, and major cities</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3411150">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where North and South America are on a world map.</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names of some countries and major cities in Europe and North and South America.</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names of some of the world’s most significant mountain ranges.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names of some of the world’s most significant rivers.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mountains, volcanoes and earthquakes largely occur at plate boundaries.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climate zones are areas of the world with similar climates.*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world’s different climate zones (equatorial, tropical, hot desert, temperate and polar).*</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biomes are areas of world with similar climates, vegetation and animals.*</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world’s biomes.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vegetation belts are areas of the world which are home to similar plant species.*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many countries and major cities in Europe and North and South America.</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location of key physical features in countries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name and describe some of the world’s vegetation belts (ice cape, tundra</a:t>
                      </a:r>
                      <a:r>
                        <a:rPr lang="en-GB" sz="900" u="none" cap="none" strike="noStrike">
                          <a:solidFill>
                            <a:schemeClr val="dk1"/>
                          </a:solidFill>
                          <a:latin typeface="Lato"/>
                          <a:ea typeface="Lato"/>
                          <a:cs typeface="Lato"/>
                          <a:sym typeface="Lato"/>
                        </a:rPr>
                        <a:t>, </a:t>
                      </a:r>
                      <a:r>
                        <a:rPr lang="en-GB" sz="900" u="none" cap="none" strike="noStrike">
                          <a:solidFill>
                            <a:schemeClr val="dk1"/>
                          </a:solidFill>
                          <a:latin typeface="Lato"/>
                          <a:ea typeface="Lato"/>
                          <a:cs typeface="Lato"/>
                          <a:sym typeface="Lato"/>
                        </a:rPr>
                        <a:t>coniferous forest, deciduous forest, evergreen forest, mixed forest, temperate grassland, tropical grassland, mediterranean, desert scrub, desert, highland).*</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08" name="Google Shape;108;p20"/>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14" name="Google Shape;114;p21"/>
          <p:cNvSpPr txBox="1"/>
          <p:nvPr>
            <p:ph idx="2" type="subTitle"/>
          </p:nvPr>
        </p:nvSpPr>
        <p:spPr>
          <a:xfrm>
            <a:off x="5298811"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Locational knowledge</a:t>
            </a:r>
            <a:endParaRPr/>
          </a:p>
        </p:txBody>
      </p:sp>
      <p:graphicFrame>
        <p:nvGraphicFramePr>
          <p:cNvPr id="115" name="Google Shape;115;p21"/>
          <p:cNvGraphicFramePr/>
          <p:nvPr/>
        </p:nvGraphicFramePr>
        <p:xfrm>
          <a:off x="160425" y="572675"/>
          <a:ext cx="3000000" cy="3000000"/>
        </p:xfrm>
        <a:graphic>
          <a:graphicData uri="http://schemas.openxmlformats.org/drawingml/2006/table">
            <a:tbl>
              <a:tblPr>
                <a:noFill/>
                <a:tableStyleId>{B6BC19C9-9D20-4ECB-99E6-447174C58D1E}</a:tableStyleId>
              </a:tblPr>
              <a:tblGrid>
                <a:gridCol w="1760850"/>
                <a:gridCol w="2769250"/>
                <a:gridCol w="1535900"/>
                <a:gridCol w="2020425"/>
                <a:gridCol w="2284725"/>
              </a:tblGrid>
              <a:tr h="399750">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223725">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some counties in the UK (local to your school).</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Locating some cities in the UK (local to your school).</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key physical and human characteristics of counties, cities and/or geographical regions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Beginning to locate the twelve geographical regions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how topographical features studied have changed over time using examples.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Describing how a locality has changed over time, giving examples of both physical and human features.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many counties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Locating many cities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120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Confidently locating the twelve geographical regions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Identifying key physical and human characteristics of the geographical regions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Understanding how land-use has changed over time using examples.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why a locality has changed over time, giving examples of both physical and human features.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117050">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some counties in the UK (local to your school).</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some cities in the UK (local to your school).</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the county that they live in and their closest city.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begin to name the twelve geographical regions of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main types of land use.*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some types of settlement.*</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name of many counties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name of many cities in the UK.</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confidently name the twelve geographical regions of the UK.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London and the South East regions have the largest population in the UK.</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16" name="Google Shape;116;p21"/>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22" name="Google Shape;122;p22"/>
          <p:cNvSpPr txBox="1"/>
          <p:nvPr>
            <p:ph idx="2" type="subTitle"/>
          </p:nvPr>
        </p:nvSpPr>
        <p:spPr>
          <a:xfrm>
            <a:off x="5300903" y="453"/>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Locational knowledge</a:t>
            </a:r>
            <a:endParaRPr/>
          </a:p>
        </p:txBody>
      </p:sp>
      <p:graphicFrame>
        <p:nvGraphicFramePr>
          <p:cNvPr id="123" name="Google Shape;123;p22"/>
          <p:cNvGraphicFramePr/>
          <p:nvPr/>
        </p:nvGraphicFramePr>
        <p:xfrm>
          <a:off x="160425" y="737175"/>
          <a:ext cx="3000000" cy="3000000"/>
        </p:xfrm>
        <a:graphic>
          <a:graphicData uri="http://schemas.openxmlformats.org/drawingml/2006/table">
            <a:tbl>
              <a:tblPr>
                <a:noFill/>
                <a:tableStyleId>{B6BC19C9-9D20-4ECB-99E6-447174C58D1E}</a:tableStyleId>
              </a:tblPr>
              <a:tblGrid>
                <a:gridCol w="1760850"/>
                <a:gridCol w="2152575"/>
                <a:gridCol w="2152575"/>
                <a:gridCol w="1850300"/>
                <a:gridCol w="2454850"/>
              </a:tblGrid>
              <a:tr h="454300">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Lower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Upper key stage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645700">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Finding the position of the Equator and describing how this impacts our environmental regions.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Finding lines of latitude and longitude on a globe and explaining why these are important.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Identifying the position of the Tropics of Cancer and Capricorn and their significance.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the position of the Northern and Southern hemispheres and explaining how they shape our seasons.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the position and significance of both the Arctic and Antarctic Circle.</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Identifying the location of the Prime/Greenwich Meridian and time zones (including day and night) and explaining its significance.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longitude and latitude when referencing location in an atlas or on a globe.</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Identify the position and significance of latitude, longitude, Equator, Northern Hemisphere, Southern Hemisphere, the Tropics of Cancer and Capricorn, Arctic and Antarctic Circle, the Prime/Greenwich Meridian and time zones (including day and night)</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945000">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countries near the Equator have less seasonal change than those near the poles.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that the Equator is a line of latitude indicating the hottest places on Earth and splitting our globe into the Northern and Southern Hemispheres.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lines of longitude are invisible lines on the globe that determine how far east or west a location is from the Prime Meridian.</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lines of latitude are invisible lines on the globe that determine how far north or south a location is from the Equator.</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the Tropics of Cancer and Capricorn are lines of latitude and mark the equatorial region; the countries with the hottest climates.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Northern and Southern hemisphere are ‘halves’ of the Earth, above and below our Equator and have alternate seasons to each other.</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boundaries of the polar regions are marked by the invisible lines the Arctic and Antarctic circle.</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patterns of daylight in the Arctic and Antarctic circle and the Equatorial regions.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Prime/Greenwich Meridian is a line of longitude which goes through 0</a:t>
                      </a:r>
                      <a:r>
                        <a:rPr lang="en-GB" sz="1050" u="none" cap="none" strike="noStrike">
                          <a:solidFill>
                            <a:schemeClr val="dk1"/>
                          </a:solidFill>
                        </a:rPr>
                        <a:t>°</a:t>
                      </a:r>
                      <a:r>
                        <a:rPr lang="en-GB" sz="900" u="none" cap="none" strike="noStrike">
                          <a:solidFill>
                            <a:schemeClr val="dk1"/>
                          </a:solidFill>
                          <a:latin typeface="Lato"/>
                          <a:ea typeface="Lato"/>
                          <a:cs typeface="Lato"/>
                          <a:sym typeface="Lato"/>
                        </a:rPr>
                        <a:t>and determines the start of the world’s time zones.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24" name="Google Shape;124;p22"/>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30" name="Google Shape;130;p23"/>
          <p:cNvSpPr txBox="1"/>
          <p:nvPr>
            <p:ph idx="2" type="subTitle"/>
          </p:nvPr>
        </p:nvSpPr>
        <p:spPr>
          <a:xfrm>
            <a:off x="5298811" y="-1639"/>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Place knowledge</a:t>
            </a:r>
            <a:endParaRPr/>
          </a:p>
        </p:txBody>
      </p:sp>
      <p:graphicFrame>
        <p:nvGraphicFramePr>
          <p:cNvPr id="131" name="Google Shape;131;p23"/>
          <p:cNvGraphicFramePr/>
          <p:nvPr/>
        </p:nvGraphicFramePr>
        <p:xfrm>
          <a:off x="190625" y="708600"/>
          <a:ext cx="3000000" cy="3000000"/>
        </p:xfrm>
        <a:graphic>
          <a:graphicData uri="http://schemas.openxmlformats.org/drawingml/2006/table">
            <a:tbl>
              <a:tblPr>
                <a:noFill/>
                <a:tableStyleId>{B6BC19C9-9D20-4ECB-99E6-447174C58D1E}</a:tableStyleId>
              </a:tblPr>
              <a:tblGrid>
                <a:gridCol w="3958150"/>
                <a:gridCol w="3958150"/>
                <a:gridCol w="2454925"/>
              </a:tblGrid>
              <a:tr h="302000">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1 </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500"/>
                        <a:buFont typeface="Arial"/>
                        <a:buNone/>
                      </a:pPr>
                      <a:r>
                        <a:rPr b="1" lang="en-GB" sz="1500" u="none" cap="none" strike="noStrike">
                          <a:solidFill>
                            <a:schemeClr val="dk1"/>
                          </a:solidFill>
                          <a:latin typeface="Lato"/>
                          <a:ea typeface="Lato"/>
                          <a:cs typeface="Lato"/>
                          <a:sym typeface="Lato"/>
                        </a:rPr>
                        <a:t>Year 2</a:t>
                      </a:r>
                      <a:endParaRPr b="1" sz="15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KS1</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217475">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Naming some key similarities between their local area and a small area of a contrasting non-European country.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Naming some key differences between their local area and a small area of a contrasting non-European country.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beginning to explain some key similarities between their local area and a small area of a contrasting non-European country.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beginning to explain some key differences between their local area and a small area of a contrasting non-European country.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b="1" sz="9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Describing what physical features may occur in a hot place in comparison to a cold place.</a:t>
                      </a:r>
                      <a:endParaRPr b="1" sz="900">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Understand geographical similarities and differences through studying the human and physical geography of a small area of the United Kingdom, and of a small area in a contrasting non-European country</a:t>
                      </a:r>
                      <a:endParaRPr b="1"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711950">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life elsewhere in the world is often different to ours.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that life elsewhere in the world often has similarities to ours.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some similarities and differences between their local area and a contrasting non European country.</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bl>
          </a:graphicData>
        </a:graphic>
      </p:graphicFrame>
      <p:sp>
        <p:nvSpPr>
          <p:cNvPr id="132" name="Google Shape;132;p23"/>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4"/>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138" name="Google Shape;138;p24"/>
          <p:cNvSpPr txBox="1"/>
          <p:nvPr>
            <p:ph idx="2" type="subTitle"/>
          </p:nvPr>
        </p:nvSpPr>
        <p:spPr>
          <a:xfrm>
            <a:off x="5290444" y="3097"/>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t>Place knowledge</a:t>
            </a:r>
            <a:endParaRPr/>
          </a:p>
        </p:txBody>
      </p:sp>
      <p:graphicFrame>
        <p:nvGraphicFramePr>
          <p:cNvPr id="139" name="Google Shape;139;p24"/>
          <p:cNvGraphicFramePr/>
          <p:nvPr/>
        </p:nvGraphicFramePr>
        <p:xfrm>
          <a:off x="190625" y="708600"/>
          <a:ext cx="3000000" cy="3000000"/>
        </p:xfrm>
        <a:graphic>
          <a:graphicData uri="http://schemas.openxmlformats.org/drawingml/2006/table">
            <a:tbl>
              <a:tblPr>
                <a:noFill/>
                <a:tableStyleId>{B6BC19C9-9D20-4ECB-99E6-447174C58D1E}</a:tableStyleId>
              </a:tblPr>
              <a:tblGrid>
                <a:gridCol w="1760850"/>
                <a:gridCol w="2343175"/>
                <a:gridCol w="1961975"/>
                <a:gridCol w="1850300"/>
                <a:gridCol w="2454850"/>
              </a:tblGrid>
              <a:tr h="442550">
                <a:tc gridSpan="2">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Lower key stage 2</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Upper key stage 2</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a:txBody>
                    <a:bodyPr/>
                    <a:lstStyle/>
                    <a:p>
                      <a:pPr indent="0" lvl="0" marL="0" marR="0" rtl="0" algn="l">
                        <a:lnSpc>
                          <a:spcPct val="100000"/>
                        </a:lnSpc>
                        <a:spcBef>
                          <a:spcPts val="0"/>
                        </a:spcBef>
                        <a:spcAft>
                          <a:spcPts val="0"/>
                        </a:spcAft>
                        <a:buClr>
                          <a:srgbClr val="000000"/>
                        </a:buClr>
                        <a:buSzPts val="1000"/>
                        <a:buFont typeface="Arial"/>
                        <a:buNone/>
                      </a:pPr>
                      <a:r>
                        <a:rPr b="1" lang="en-GB" sz="1000" u="none" cap="none" strike="noStrike">
                          <a:solidFill>
                            <a:schemeClr val="dk1"/>
                          </a:solidFill>
                          <a:latin typeface="Lato"/>
                          <a:ea typeface="Lato"/>
                          <a:cs typeface="Lato"/>
                          <a:sym typeface="Lato"/>
                        </a:rPr>
                        <a:t>National curriculum - end of KS2</a:t>
                      </a:r>
                      <a:endParaRPr b="1"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should be able to:</a:t>
                      </a:r>
                      <a:endParaRPr b="1"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530950">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beginning to explain similarities between two regions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Describing and beginning to explain differences between two regions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Describing how and why humans have responded in different ways to their local environments.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highlight>
                          <a:srgbClr val="FFFF00"/>
                        </a:highlight>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Discussing how climates have an impact on trade, land use and settlement.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Explaining what measures humans have taken in order to adapt to survive in cold places.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explaining how people who live in a contrasting physical area may have different lives to people in the UK.</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explaining similarities between two environmental regions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Describing and explaining differences between two environmental regions studied.</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how and why humans have responded in different ways to their local environments in two contrasting regions.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highlight>
                          <a:srgbClr val="FFFF00"/>
                        </a:highlight>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Understanding how climates impact on trade, land use and settlement.</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Explaining </a:t>
                      </a:r>
                      <a:r>
                        <a:rPr lang="en-GB" sz="900">
                          <a:solidFill>
                            <a:schemeClr val="dk1"/>
                          </a:solidFill>
                          <a:latin typeface="Lato"/>
                          <a:ea typeface="Lato"/>
                          <a:cs typeface="Lato"/>
                          <a:sym typeface="Lato"/>
                        </a:rPr>
                        <a:t>how humans have used desert environments.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Using maps to explore wider global trading routes.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row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Understand geographical similarities and differences through the study of human and physical geography of a region of the United Kingdom, a region in a European country, and a region within North or South America</a:t>
                      </a:r>
                      <a:endParaRPr sz="90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198175">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negative effects of living near a volcano.</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positive effects of living near a volcano.</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the negative effects an earthquake can have on a community.</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00" u="none" cap="none" strike="noStrike">
                          <a:solidFill>
                            <a:schemeClr val="dk1"/>
                          </a:solidFill>
                          <a:latin typeface="Lato"/>
                          <a:ea typeface="Lato"/>
                          <a:cs typeface="Lato"/>
                          <a:sym typeface="Lato"/>
                        </a:rPr>
                        <a:t>To know ways in which communities respond to earthquakes.</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gridSpan="2">
                  <a:txBody>
                    <a:bodyPr/>
                    <a:lstStyle/>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some similarities and differences between the UK and a European mountain region.</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rPr lang="en-GB" sz="900" u="none" cap="none" strike="noStrike">
                          <a:solidFill>
                            <a:schemeClr val="dk1"/>
                          </a:solidFill>
                          <a:latin typeface="Lato"/>
                          <a:ea typeface="Lato"/>
                          <a:cs typeface="Lato"/>
                          <a:sym typeface="Lato"/>
                        </a:rPr>
                        <a:t>To know why tourists visit mountain regions.</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900"/>
                        <a:buFont typeface="Arial"/>
                        <a:buNone/>
                      </a:pPr>
                      <a:r>
                        <a:t/>
                      </a:r>
                      <a:endParaRPr sz="9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vMerge="1"/>
              </a:tr>
            </a:tbl>
          </a:graphicData>
        </a:graphic>
      </p:graphicFrame>
      <p:sp>
        <p:nvSpPr>
          <p:cNvPr id="140" name="Google Shape;140;p24"/>
          <p:cNvSpPr txBox="1"/>
          <p:nvPr>
            <p:ph idx="12" type="sldNum"/>
          </p:nvPr>
        </p:nvSpPr>
        <p:spPr>
          <a:xfrm>
            <a:off x="9979327" y="7085593"/>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000"/>
              <a:buNone/>
            </a:pPr>
            <a:fld id="{00000000-1234-1234-1234-123412341234}" type="slidenum">
              <a:rPr lang="en-GB"/>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A4 Landscape Templat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