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9" r:id="rId4"/>
    <p:sldId id="260" r:id="rId5"/>
    <p:sldId id="261" r:id="rId6"/>
    <p:sldId id="262" r:id="rId7"/>
    <p:sldId id="257" r:id="rId8"/>
    <p:sldId id="265" r:id="rId9"/>
    <p:sldId id="258"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91B30620-72B3-41CE-8E58-B2A895F7CDF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943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55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550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91B30620-72B3-41CE-8E58-B2A895F7CDF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9160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4792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7060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F4C15-6161-444B-83DE-A544B1E6DA0C}" type="datetimeFigureOut">
              <a:rPr lang="en-GB" smtClean="0"/>
              <a:t>03/02/2020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9196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F4C15-6161-444B-83DE-A544B1E6DA0C}" type="datetimeFigureOut">
              <a:rPr lang="en-GB" smtClean="0"/>
              <a:t>03/02/2020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B30620-72B3-41CE-8E58-B2A895F7CDF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3043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F4C15-6161-444B-83DE-A544B1E6DA0C}" type="datetimeFigureOut">
              <a:rPr lang="en-GB" smtClean="0"/>
              <a:t>03/02/2020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B30620-72B3-41CE-8E58-B2A895F7CDF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51189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F4C15-6161-444B-83DE-A544B1E6DA0C}" type="datetimeFigureOut">
              <a:rPr lang="en-GB" smtClean="0"/>
              <a:t>03/02/2020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B30620-72B3-41CE-8E58-B2A895F7CDF9}" type="slidenum">
              <a:rPr lang="en-GB" smtClean="0"/>
              <a:t>‹#›</a:t>
            </a:fld>
            <a:endParaRPr lang="en-GB"/>
          </a:p>
        </p:txBody>
      </p:sp>
    </p:spTree>
    <p:extLst>
      <p:ext uri="{BB962C8B-B14F-4D97-AF65-F5344CB8AC3E}">
        <p14:creationId xmlns:p14="http://schemas.microsoft.com/office/powerpoint/2010/main" val="949359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F4C15-6161-444B-83DE-A544B1E6DA0C}" type="datetimeFigureOut">
              <a:rPr lang="en-GB" smtClean="0"/>
              <a:t>03/02/2020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227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8847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9EF4C15-6161-444B-83DE-A544B1E6DA0C}" type="datetimeFigureOut">
              <a:rPr lang="en-GB" smtClean="0"/>
              <a:t>03/02/2020</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9531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426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918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F4C15-6161-444B-83DE-A544B1E6DA0C}" type="datetimeFigureOut">
              <a:rPr lang="en-GB" smtClean="0"/>
              <a:t>03/02/2020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273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F4C15-6161-444B-83DE-A544B1E6DA0C}" type="datetimeFigureOut">
              <a:rPr lang="en-GB" smtClean="0"/>
              <a:t>03/02/2020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558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F4C15-6161-444B-83DE-A544B1E6DA0C}" type="datetimeFigureOut">
              <a:rPr lang="en-GB" smtClean="0"/>
              <a:t>03/02/2020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B30620-72B3-41CE-8E58-B2A895F7CDF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536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F4C15-6161-444B-83DE-A544B1E6DA0C}" type="datetimeFigureOut">
              <a:rPr lang="en-GB" smtClean="0"/>
              <a:t>03/02/2020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B30620-72B3-41CE-8E58-B2A895F7CDF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894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F4C15-6161-444B-83DE-A544B1E6DA0C}" type="datetimeFigureOut">
              <a:rPr lang="en-GB" smtClean="0"/>
              <a:t>03/02/2020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B30620-72B3-41CE-8E58-B2A895F7CDF9}" type="slidenum">
              <a:rPr lang="en-GB" smtClean="0"/>
              <a:t>‹#›</a:t>
            </a:fld>
            <a:endParaRPr lang="en-GB"/>
          </a:p>
        </p:txBody>
      </p:sp>
    </p:spTree>
    <p:extLst>
      <p:ext uri="{BB962C8B-B14F-4D97-AF65-F5344CB8AC3E}">
        <p14:creationId xmlns:p14="http://schemas.microsoft.com/office/powerpoint/2010/main" val="3454102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F4C15-6161-444B-83DE-A544B1E6DA0C}" type="datetimeFigureOut">
              <a:rPr lang="en-GB" smtClean="0"/>
              <a:t>03/02/2020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333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9EF4C15-6161-444B-83DE-A544B1E6DA0C}" type="datetimeFigureOut">
              <a:rPr lang="en-GB" smtClean="0"/>
              <a:t>03/02/2020</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552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EF4C15-6161-444B-83DE-A544B1E6DA0C}" type="datetimeFigureOut">
              <a:rPr lang="en-GB" smtClean="0"/>
              <a:t>03/02/2020</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1B30620-72B3-41CE-8E58-B2A895F7CDF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187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EF4C15-6161-444B-83DE-A544B1E6DA0C}" type="datetimeFigureOut">
              <a:rPr lang="en-GB" smtClean="0"/>
              <a:t>03/02/2020</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1B30620-72B3-41CE-8E58-B2A895F7CDF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251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7D4F-0E7F-4451-A103-537D4BF429FF}"/>
              </a:ext>
            </a:extLst>
          </p:cNvPr>
          <p:cNvSpPr>
            <a:spLocks noGrp="1"/>
          </p:cNvSpPr>
          <p:nvPr>
            <p:ph type="ctrTitle"/>
          </p:nvPr>
        </p:nvSpPr>
        <p:spPr>
          <a:xfrm>
            <a:off x="5145206" y="959244"/>
            <a:ext cx="6387151" cy="2575526"/>
          </a:xfrm>
        </p:spPr>
        <p:txBody>
          <a:bodyPr anchor="b">
            <a:normAutofit fontScale="90000"/>
          </a:bodyPr>
          <a:lstStyle/>
          <a:p>
            <a:pPr algn="l"/>
            <a:r>
              <a:rPr lang="en-GB" dirty="0">
                <a:solidFill>
                  <a:srgbClr val="0070C0"/>
                </a:solidFill>
                <a:latin typeface="+mn-lt"/>
              </a:rPr>
              <a:t>Bawdsey </a:t>
            </a:r>
            <a:br>
              <a:rPr lang="en-GB" dirty="0">
                <a:solidFill>
                  <a:srgbClr val="0070C0"/>
                </a:solidFill>
                <a:latin typeface="+mn-lt"/>
              </a:rPr>
            </a:br>
            <a:r>
              <a:rPr lang="en-GB" dirty="0">
                <a:solidFill>
                  <a:srgbClr val="0070C0"/>
                </a:solidFill>
                <a:latin typeface="+mn-lt"/>
              </a:rPr>
              <a:t>C of E  VC Primary school </a:t>
            </a:r>
          </a:p>
        </p:txBody>
      </p:sp>
      <p:sp>
        <p:nvSpPr>
          <p:cNvPr id="3" name="Subtitle 2">
            <a:extLst>
              <a:ext uri="{FF2B5EF4-FFF2-40B4-BE49-F238E27FC236}">
                <a16:creationId xmlns:a16="http://schemas.microsoft.com/office/drawing/2014/main" id="{8341C19E-CA19-4D23-9488-2DA79ECCA15C}"/>
              </a:ext>
            </a:extLst>
          </p:cNvPr>
          <p:cNvSpPr>
            <a:spLocks noGrp="1"/>
          </p:cNvSpPr>
          <p:nvPr>
            <p:ph type="subTitle" idx="1"/>
          </p:nvPr>
        </p:nvSpPr>
        <p:spPr>
          <a:xfrm>
            <a:off x="6851175" y="4750893"/>
            <a:ext cx="4540701" cy="1147863"/>
          </a:xfrm>
        </p:spPr>
        <p:txBody>
          <a:bodyPr anchor="t">
            <a:normAutofit/>
          </a:bodyPr>
          <a:lstStyle/>
          <a:p>
            <a:pPr algn="l"/>
            <a:r>
              <a:rPr lang="en-GB" sz="4400" dirty="0">
                <a:solidFill>
                  <a:srgbClr val="0070C0"/>
                </a:solidFill>
              </a:rPr>
              <a:t>Our vision…</a:t>
            </a:r>
          </a:p>
        </p:txBody>
      </p:sp>
      <p:pic>
        <p:nvPicPr>
          <p:cNvPr id="4" name="Picture 3" descr="Bawdsey CEVC Primary School">
            <a:extLst>
              <a:ext uri="{FF2B5EF4-FFF2-40B4-BE49-F238E27FC236}">
                <a16:creationId xmlns:a16="http://schemas.microsoft.com/office/drawing/2014/main" id="{C939F2EC-26C9-495C-8986-4C5B77BA059A}"/>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510485" y="720993"/>
            <a:ext cx="3956740" cy="4047843"/>
          </a:xfrm>
          <a:prstGeom prst="rect">
            <a:avLst/>
          </a:prstGeom>
          <a:noFill/>
        </p:spPr>
      </p:pic>
    </p:spTree>
    <p:extLst>
      <p:ext uri="{BB962C8B-B14F-4D97-AF65-F5344CB8AC3E}">
        <p14:creationId xmlns:p14="http://schemas.microsoft.com/office/powerpoint/2010/main" val="590541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495C49-C0BC-4965-BB8E-1350FCDECD0A}"/>
              </a:ext>
            </a:extLst>
          </p:cNvPr>
          <p:cNvSpPr/>
          <p:nvPr/>
        </p:nvSpPr>
        <p:spPr>
          <a:xfrm>
            <a:off x="1171073" y="449385"/>
            <a:ext cx="10331115" cy="4905254"/>
          </a:xfrm>
          <a:prstGeom prst="rect">
            <a:avLst/>
          </a:prstGeom>
        </p:spPr>
        <p:txBody>
          <a:bodyPr wrap="square">
            <a:spAutoFit/>
          </a:bodyPr>
          <a:lstStyle/>
          <a:p>
            <a:pPr algn="ctr">
              <a:lnSpc>
                <a:spcPct val="107000"/>
              </a:lnSpc>
              <a:spcAft>
                <a:spcPts val="800"/>
              </a:spcAft>
            </a:pPr>
            <a:r>
              <a:rPr lang="en-GB" sz="3600" b="1" dirty="0">
                <a:latin typeface="Tahoma" panose="020B0604030504040204" pitchFamily="34" charset="0"/>
                <a:ea typeface="Calibri" panose="020F0502020204030204" pitchFamily="34" charset="0"/>
                <a:cs typeface="Times New Roman" panose="02020603050405020304" pitchFamily="18" charset="0"/>
              </a:rPr>
              <a:t>Impact</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600" dirty="0">
                <a:latin typeface="Tahoma" panose="020B0604030504040204" pitchFamily="34" charset="0"/>
                <a:ea typeface="Calibri" panose="020F0502020204030204" pitchFamily="34" charset="0"/>
                <a:cs typeface="Times New Roman" panose="02020603050405020304" pitchFamily="18" charset="0"/>
              </a:rPr>
              <a:t>The children will know how to learn effectively and how to be strong physically, emotionally and mentally. Our aim is that Bawdsey CEVCP School pupils will be strong, unique conscientious custodians and courageous advocates of God’s world who make a positive impact with their future lives.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8980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5582D-9F5F-4CDA-B829-042AF3B6AFDA}"/>
              </a:ext>
            </a:extLst>
          </p:cNvPr>
          <p:cNvSpPr>
            <a:spLocks noGrp="1"/>
          </p:cNvSpPr>
          <p:nvPr>
            <p:ph type="title"/>
          </p:nvPr>
        </p:nvSpPr>
        <p:spPr>
          <a:ln>
            <a:noFill/>
          </a:ln>
        </p:spPr>
        <p:txBody>
          <a:bodyPr>
            <a:normAutofit/>
          </a:bodyPr>
          <a:lstStyle/>
          <a:p>
            <a:pPr algn="ctr"/>
            <a:r>
              <a:rPr lang="en-GB" sz="4800" dirty="0">
                <a:latin typeface="Castellar" panose="020A0402060406010301" pitchFamily="18" charset="0"/>
              </a:rPr>
              <a:t>Our chosen parable…</a:t>
            </a:r>
          </a:p>
        </p:txBody>
      </p:sp>
      <p:sp>
        <p:nvSpPr>
          <p:cNvPr id="3" name="Content Placeholder 2">
            <a:extLst>
              <a:ext uri="{FF2B5EF4-FFF2-40B4-BE49-F238E27FC236}">
                <a16:creationId xmlns:a16="http://schemas.microsoft.com/office/drawing/2014/main" id="{FE784059-C544-41AB-B36D-CDFFBB749C14}"/>
              </a:ext>
            </a:extLst>
          </p:cNvPr>
          <p:cNvSpPr>
            <a:spLocks noGrp="1"/>
          </p:cNvSpPr>
          <p:nvPr>
            <p:ph idx="1"/>
          </p:nvPr>
        </p:nvSpPr>
        <p:spPr>
          <a:xfrm>
            <a:off x="1451579" y="2015732"/>
            <a:ext cx="9603275" cy="3841729"/>
          </a:xfrm>
        </p:spPr>
        <p:txBody>
          <a:bodyPr>
            <a:normAutofit fontScale="92500"/>
          </a:bodyPr>
          <a:lstStyle/>
          <a:p>
            <a:pPr marL="0" indent="0" algn="ctr">
              <a:buNone/>
            </a:pPr>
            <a:r>
              <a:rPr lang="en-GB" sz="3000" dirty="0"/>
              <a:t>‘The Good Samaritan’ </a:t>
            </a:r>
          </a:p>
          <a:p>
            <a:pPr marL="0" indent="0" algn="ctr">
              <a:buNone/>
            </a:pPr>
            <a:r>
              <a:rPr lang="en-GB" sz="3000" dirty="0"/>
              <a:t>(Luke 10:30-37) </a:t>
            </a:r>
          </a:p>
          <a:p>
            <a:pPr marL="0" indent="0">
              <a:buNone/>
            </a:pPr>
            <a:r>
              <a:rPr lang="en-GB" dirty="0"/>
              <a:t>The parable of the Good Samaritan is a parable told by Jesus in the Gospel of Luke. It is about a traveller who is stripped of clothing, beaten, and left half dead alongside the road. First a priest and then a Levite comes by, but both avoid the man. Finally, a Samaritan happens upon the traveller. Samaritans and Jews despised each other, but the Samaritan helps the injured man. </a:t>
            </a:r>
            <a:endParaRPr lang="en-GB" b="1" dirty="0"/>
          </a:p>
          <a:p>
            <a:pPr marL="0" indent="0">
              <a:buNone/>
            </a:pPr>
            <a:endParaRPr lang="en-GB" b="1" dirty="0"/>
          </a:p>
          <a:p>
            <a:pPr marL="0" indent="0">
              <a:buNone/>
            </a:pPr>
            <a:r>
              <a:rPr lang="en-GB" b="1" dirty="0"/>
              <a:t>Good Samaritan</a:t>
            </a:r>
            <a:r>
              <a:rPr lang="en-GB" dirty="0"/>
              <a:t>. A compassionate person who unselfishly helps others, especially strangers. </a:t>
            </a:r>
          </a:p>
        </p:txBody>
      </p:sp>
    </p:spTree>
    <p:extLst>
      <p:ext uri="{BB962C8B-B14F-4D97-AF65-F5344CB8AC3E}">
        <p14:creationId xmlns:p14="http://schemas.microsoft.com/office/powerpoint/2010/main" val="286433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47BBF-B20B-4F07-9DF9-DC1031884080}"/>
              </a:ext>
            </a:extLst>
          </p:cNvPr>
          <p:cNvSpPr>
            <a:spLocks noGrp="1"/>
          </p:cNvSpPr>
          <p:nvPr>
            <p:ph type="title"/>
          </p:nvPr>
        </p:nvSpPr>
        <p:spPr/>
        <p:txBody>
          <a:bodyPr>
            <a:normAutofit/>
          </a:bodyPr>
          <a:lstStyle/>
          <a:p>
            <a:pPr algn="ctr"/>
            <a:r>
              <a:rPr lang="en-GB" sz="4400" dirty="0">
                <a:latin typeface="Castellar" panose="020A0402060406010301" pitchFamily="18" charset="0"/>
              </a:rPr>
              <a:t>Why the good Samaritan?</a:t>
            </a:r>
          </a:p>
        </p:txBody>
      </p:sp>
      <p:sp>
        <p:nvSpPr>
          <p:cNvPr id="3" name="Content Placeholder 2">
            <a:extLst>
              <a:ext uri="{FF2B5EF4-FFF2-40B4-BE49-F238E27FC236}">
                <a16:creationId xmlns:a16="http://schemas.microsoft.com/office/drawing/2014/main" id="{A20F35E5-99CF-4BFB-999E-98E51B4F139D}"/>
              </a:ext>
            </a:extLst>
          </p:cNvPr>
          <p:cNvSpPr>
            <a:spLocks noGrp="1"/>
          </p:cNvSpPr>
          <p:nvPr>
            <p:ph idx="1"/>
          </p:nvPr>
        </p:nvSpPr>
        <p:spPr>
          <a:xfrm>
            <a:off x="1451579" y="1853754"/>
            <a:ext cx="9603275" cy="4037749"/>
          </a:xfrm>
        </p:spPr>
        <p:txBody>
          <a:bodyPr>
            <a:normAutofit lnSpcReduction="10000"/>
          </a:bodyPr>
          <a:lstStyle/>
          <a:p>
            <a:pPr marL="0" indent="0">
              <a:buNone/>
            </a:pPr>
            <a:r>
              <a:rPr lang="en-GB" dirty="0"/>
              <a:t>Staff and Governors had a lot of discussion about which parable to chose, which meant the most for the school and what we wanted the pupils to be like from Bawdsey school…</a:t>
            </a:r>
          </a:p>
          <a:p>
            <a:pPr marL="0" indent="0">
              <a:buNone/>
            </a:pPr>
            <a:endParaRPr lang="en-GB" sz="600" dirty="0"/>
          </a:p>
          <a:p>
            <a:pPr marL="0" indent="0">
              <a:buNone/>
            </a:pPr>
            <a:r>
              <a:rPr lang="en-GB" dirty="0"/>
              <a:t>We decided the Good Samaritan showed a lot of the characteristics we wanted the pupils to have as they grew up in the world.</a:t>
            </a:r>
          </a:p>
          <a:p>
            <a:r>
              <a:rPr lang="en-GB" dirty="0"/>
              <a:t>The care the Good Samaritan showed towards a stranger.</a:t>
            </a:r>
          </a:p>
          <a:p>
            <a:r>
              <a:rPr lang="en-GB" dirty="0"/>
              <a:t>Doing what was right for another human, no matter that they came from opposing peoples- so being a courageous advocate.</a:t>
            </a:r>
          </a:p>
          <a:p>
            <a:r>
              <a:rPr lang="en-GB" dirty="0"/>
              <a:t>Seeing all people as equal regardless of their background.</a:t>
            </a:r>
          </a:p>
          <a:p>
            <a:r>
              <a:rPr lang="en-GB" dirty="0"/>
              <a:t>Having no concern for himself when he was helping another person- resilience. </a:t>
            </a:r>
          </a:p>
          <a:p>
            <a:endParaRPr lang="en-GB" dirty="0"/>
          </a:p>
          <a:p>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2896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0E946-7B33-40C4-9A1F-7AD97A90687E}"/>
              </a:ext>
            </a:extLst>
          </p:cNvPr>
          <p:cNvSpPr>
            <a:spLocks noGrp="1"/>
          </p:cNvSpPr>
          <p:nvPr>
            <p:ph type="title"/>
          </p:nvPr>
        </p:nvSpPr>
        <p:spPr>
          <a:xfrm>
            <a:off x="1451579" y="804520"/>
            <a:ext cx="9603275" cy="699428"/>
          </a:xfrm>
        </p:spPr>
        <p:txBody>
          <a:bodyPr>
            <a:normAutofit fontScale="90000"/>
          </a:bodyPr>
          <a:lstStyle/>
          <a:p>
            <a:pPr algn="ctr"/>
            <a:r>
              <a:rPr lang="en-GB" dirty="0">
                <a:latin typeface="Castellar" panose="020A0402060406010301" pitchFamily="18" charset="0"/>
              </a:rPr>
              <a:t>How we are trying to be good Samaritans</a:t>
            </a:r>
            <a:endParaRPr lang="en-GB" dirty="0"/>
          </a:p>
        </p:txBody>
      </p:sp>
      <p:sp>
        <p:nvSpPr>
          <p:cNvPr id="3" name="Content Placeholder 2">
            <a:extLst>
              <a:ext uri="{FF2B5EF4-FFF2-40B4-BE49-F238E27FC236}">
                <a16:creationId xmlns:a16="http://schemas.microsoft.com/office/drawing/2014/main" id="{14AF2862-6D7D-4139-BF6D-29998CBCACCB}"/>
              </a:ext>
            </a:extLst>
          </p:cNvPr>
          <p:cNvSpPr>
            <a:spLocks noGrp="1"/>
          </p:cNvSpPr>
          <p:nvPr>
            <p:ph idx="1"/>
          </p:nvPr>
        </p:nvSpPr>
        <p:spPr>
          <a:xfrm>
            <a:off x="108284" y="1792705"/>
            <a:ext cx="11959390" cy="4680284"/>
          </a:xfrm>
        </p:spPr>
        <p:txBody>
          <a:bodyPr>
            <a:normAutofit fontScale="47500" lnSpcReduction="20000"/>
          </a:bodyPr>
          <a:lstStyle/>
          <a:p>
            <a:pPr marL="0" indent="0">
              <a:buNone/>
            </a:pPr>
            <a:r>
              <a:rPr lang="en-GB" sz="3400" dirty="0"/>
              <a:t>We are on an isolated and uniquely beautiful Peninsula, we are trying to reach out to lots of different people and to care for the community and environment.</a:t>
            </a:r>
          </a:p>
          <a:p>
            <a:r>
              <a:rPr lang="en-GB" sz="3400" dirty="0"/>
              <a:t>We have made links to the older citizens inviting them in for lunch each month, and we are now starting meals on wheels one day a week. We have also started links with Glebe house.</a:t>
            </a:r>
          </a:p>
          <a:p>
            <a:r>
              <a:rPr lang="en-GB" sz="3400" dirty="0"/>
              <a:t>Our baby and toddler group meets at the school and spends time in class at the end to share a story and snack.</a:t>
            </a:r>
          </a:p>
          <a:p>
            <a:r>
              <a:rPr lang="en-GB" sz="3400" dirty="0"/>
              <a:t>Links to other schools for projects, social times and transition to high school for the older children.</a:t>
            </a:r>
          </a:p>
          <a:p>
            <a:r>
              <a:rPr lang="en-GB" sz="3400" dirty="0"/>
              <a:t>We are learning about other cultures and faiths with a developing programme of visits to the Cathedral, mosque and having visitors for Holi, Diwali and the Chinese new year so the children realise there are differences in the world and how to respect and understand these differences.</a:t>
            </a:r>
          </a:p>
          <a:p>
            <a:r>
              <a:rPr lang="en-GB" sz="3400" dirty="0"/>
              <a:t>Raising money for charities locally like the Salvation army, homeless people in Ipswich and for charities further afield like collecting for a school in Africa. The school council are helping us with this and the children are learning about why they are doing this and helping by being involved; like delivering leaflets for the Harvest collection, going to collect the donations and then finding out the difference it makes to people. </a:t>
            </a:r>
          </a:p>
          <a:p>
            <a:r>
              <a:rPr lang="en-GB" sz="3400" dirty="0"/>
              <a:t>We have started Beach schools, we have planted trees on our field and raised money for others to plant trees in other countries.</a:t>
            </a:r>
            <a:endParaRPr lang="en-GB" dirty="0"/>
          </a:p>
          <a:p>
            <a:endParaRPr lang="en-GB" dirty="0"/>
          </a:p>
        </p:txBody>
      </p:sp>
    </p:spTree>
    <p:extLst>
      <p:ext uri="{BB962C8B-B14F-4D97-AF65-F5344CB8AC3E}">
        <p14:creationId xmlns:p14="http://schemas.microsoft.com/office/powerpoint/2010/main" val="3268101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5D6F-76BC-4C9C-AFC5-416A7074E4F7}"/>
              </a:ext>
            </a:extLst>
          </p:cNvPr>
          <p:cNvSpPr>
            <a:spLocks noGrp="1"/>
          </p:cNvSpPr>
          <p:nvPr>
            <p:ph type="title"/>
          </p:nvPr>
        </p:nvSpPr>
        <p:spPr/>
        <p:txBody>
          <a:bodyPr>
            <a:normAutofit/>
          </a:bodyPr>
          <a:lstStyle/>
          <a:p>
            <a:pPr algn="ctr"/>
            <a:r>
              <a:rPr lang="en-GB" sz="5400" dirty="0">
                <a:latin typeface="Castellar" panose="020A0402060406010301" pitchFamily="18" charset="0"/>
              </a:rPr>
              <a:t>Our motto…</a:t>
            </a:r>
            <a:endParaRPr lang="en-GB" sz="5400" dirty="0"/>
          </a:p>
        </p:txBody>
      </p:sp>
      <p:sp>
        <p:nvSpPr>
          <p:cNvPr id="3" name="Content Placeholder 2">
            <a:extLst>
              <a:ext uri="{FF2B5EF4-FFF2-40B4-BE49-F238E27FC236}">
                <a16:creationId xmlns:a16="http://schemas.microsoft.com/office/drawing/2014/main" id="{1F909DDE-B3C3-4FB8-B0C7-8E7F05DD29F1}"/>
              </a:ext>
            </a:extLst>
          </p:cNvPr>
          <p:cNvSpPr>
            <a:spLocks noGrp="1"/>
          </p:cNvSpPr>
          <p:nvPr>
            <p:ph idx="1"/>
          </p:nvPr>
        </p:nvSpPr>
        <p:spPr>
          <a:xfrm>
            <a:off x="1451579" y="2015732"/>
            <a:ext cx="9603275" cy="4037749"/>
          </a:xfrm>
        </p:spPr>
        <p:txBody>
          <a:bodyPr>
            <a:normAutofit lnSpcReduction="10000"/>
          </a:bodyPr>
          <a:lstStyle/>
          <a:p>
            <a:pPr marL="0" indent="0" algn="ctr">
              <a:buNone/>
            </a:pPr>
            <a:r>
              <a:rPr lang="en-GB" sz="4800" dirty="0"/>
              <a:t>‘We have God’s world in our hands’</a:t>
            </a:r>
          </a:p>
          <a:p>
            <a:pPr marL="0" indent="0" algn="ctr">
              <a:buNone/>
            </a:pPr>
            <a:r>
              <a:rPr lang="en-GB" dirty="0"/>
              <a:t>The main quote from the parable of ‘The Good Samaritan’ is  </a:t>
            </a:r>
          </a:p>
          <a:p>
            <a:pPr marL="0" indent="0" algn="ctr">
              <a:buNone/>
            </a:pPr>
            <a:r>
              <a:rPr lang="en-GB" dirty="0"/>
              <a:t>‘Love your neighbour as you love yourself.’ </a:t>
            </a:r>
          </a:p>
          <a:p>
            <a:pPr marL="0" indent="0" algn="ctr">
              <a:buNone/>
            </a:pPr>
            <a:r>
              <a:rPr lang="en-GB" dirty="0"/>
              <a:t>We felt this had too many areas which would not be clear to the children- do we just love our next door neighbour? Love what does that mean? What if the child did not love themselves? This also was not explicitly encompassing looking after the world as well- another important aspect for Bawdsey pupils in this area of beautiful countryside. So we felt our motto above encapsulated all that we wanted from the chosen parable and vision for our children.</a:t>
            </a:r>
          </a:p>
        </p:txBody>
      </p:sp>
    </p:spTree>
    <p:extLst>
      <p:ext uri="{BB962C8B-B14F-4D97-AF65-F5344CB8AC3E}">
        <p14:creationId xmlns:p14="http://schemas.microsoft.com/office/powerpoint/2010/main" val="198831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F50BD66-1494-4E29-BE59-880672470602}"/>
              </a:ext>
            </a:extLst>
          </p:cNvPr>
          <p:cNvSpPr/>
          <p:nvPr/>
        </p:nvSpPr>
        <p:spPr>
          <a:xfrm>
            <a:off x="1848678" y="561819"/>
            <a:ext cx="8494643" cy="5247655"/>
          </a:xfrm>
          <a:prstGeom prst="rect">
            <a:avLst/>
          </a:prstGeom>
          <a:ln w="76200">
            <a:solidFill>
              <a:srgbClr val="0070C0"/>
            </a:solidFill>
          </a:ln>
        </p:spPr>
        <p:txBody>
          <a:bodyPr wrap="square">
            <a:spAutoFit/>
          </a:bodyPr>
          <a:lstStyle/>
          <a:p>
            <a:pPr algn="ctr">
              <a:lnSpc>
                <a:spcPct val="107000"/>
              </a:lnSpc>
              <a:spcAft>
                <a:spcPts val="800"/>
              </a:spcAft>
            </a:pPr>
            <a:r>
              <a:rPr lang="en-GB" sz="2000" b="1"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‘We have God’s World in our hands’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000" dirty="0">
                <a:effectLst/>
                <a:latin typeface="Tahoma" panose="020B0604030504040204" pitchFamily="34" charset="0"/>
                <a:ea typeface="Calibri" panose="020F0502020204030204" pitchFamily="34" charset="0"/>
                <a:cs typeface="Times New Roman" panose="02020603050405020304" pitchFamily="18" charset="0"/>
              </a:rPr>
              <a:t> </a:t>
            </a:r>
            <a:endParaRPr lang="en-GB" sz="1050" dirty="0">
              <a:effectLst/>
              <a:latin typeface="Tahoma" panose="020B060403050404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000" u="sng"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Bawdsey C of E Primary School Vision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At Bawdsey CEVC primary school our children know that they have God’s world in their hands, they look beyond their quiet peninsula home to understand and make an impact on the whole, diverse world. We want the children to be resilient, caring and courageous advocates who know they are equal with others.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Our motto is.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‘We have got God’s world in our hands.’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Our key parable will be,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‘The Good Samaritan.’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The key learning from the parable will be about looking beyond differences to help those in need.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Bawdsey CEVC Primary School">
            <a:extLst>
              <a:ext uri="{FF2B5EF4-FFF2-40B4-BE49-F238E27FC236}">
                <a16:creationId xmlns:a16="http://schemas.microsoft.com/office/drawing/2014/main" id="{3D9A7DCC-F36E-42BE-8862-747A29F19C75}"/>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9221168" y="2801585"/>
            <a:ext cx="2244305" cy="2287250"/>
          </a:xfrm>
          <a:prstGeom prst="rect">
            <a:avLst/>
          </a:prstGeom>
          <a:noFill/>
        </p:spPr>
      </p:pic>
    </p:spTree>
    <p:extLst>
      <p:ext uri="{BB962C8B-B14F-4D97-AF65-F5344CB8AC3E}">
        <p14:creationId xmlns:p14="http://schemas.microsoft.com/office/powerpoint/2010/main" val="231380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EA451F00-EE0E-4521-8917-994D79D2B07A}"/>
              </a:ext>
            </a:extLst>
          </p:cNvPr>
          <p:cNvPicPr>
            <a:picLocks noChangeAspect="1"/>
          </p:cNvPicPr>
          <p:nvPr/>
        </p:nvPicPr>
        <p:blipFill>
          <a:blip r:embed="rId2"/>
          <a:stretch>
            <a:fillRect/>
          </a:stretch>
        </p:blipFill>
        <p:spPr>
          <a:xfrm>
            <a:off x="4271211" y="70557"/>
            <a:ext cx="4174957" cy="5966106"/>
          </a:xfrm>
          <a:prstGeom prst="rect">
            <a:avLst/>
          </a:prstGeom>
        </p:spPr>
      </p:pic>
      <p:sp>
        <p:nvSpPr>
          <p:cNvPr id="23" name="TextBox 22">
            <a:extLst>
              <a:ext uri="{FF2B5EF4-FFF2-40B4-BE49-F238E27FC236}">
                <a16:creationId xmlns:a16="http://schemas.microsoft.com/office/drawing/2014/main" id="{6BB65789-382A-45CE-9EF9-445621DA5448}"/>
              </a:ext>
            </a:extLst>
          </p:cNvPr>
          <p:cNvSpPr txBox="1"/>
          <p:nvPr/>
        </p:nvSpPr>
        <p:spPr>
          <a:xfrm>
            <a:off x="697832" y="1600200"/>
            <a:ext cx="3176336" cy="1200329"/>
          </a:xfrm>
          <a:prstGeom prst="rect">
            <a:avLst/>
          </a:prstGeom>
          <a:noFill/>
        </p:spPr>
        <p:txBody>
          <a:bodyPr wrap="square" rtlCol="0">
            <a:spAutoFit/>
          </a:bodyPr>
          <a:lstStyle/>
          <a:p>
            <a:pPr algn="ctr"/>
            <a:r>
              <a:rPr lang="en-GB" dirty="0"/>
              <a:t>We ask the children to know the motto, parable and the four main characteristics from the vision...</a:t>
            </a:r>
          </a:p>
        </p:txBody>
      </p:sp>
      <p:sp>
        <p:nvSpPr>
          <p:cNvPr id="25" name="TextBox 24">
            <a:extLst>
              <a:ext uri="{FF2B5EF4-FFF2-40B4-BE49-F238E27FC236}">
                <a16:creationId xmlns:a16="http://schemas.microsoft.com/office/drawing/2014/main" id="{D24B2194-99B8-4BBE-9462-5CE068BCFED3}"/>
              </a:ext>
            </a:extLst>
          </p:cNvPr>
          <p:cNvSpPr txBox="1"/>
          <p:nvPr/>
        </p:nvSpPr>
        <p:spPr>
          <a:xfrm>
            <a:off x="8674768" y="1600200"/>
            <a:ext cx="3332748" cy="1200329"/>
          </a:xfrm>
          <a:prstGeom prst="rect">
            <a:avLst/>
          </a:prstGeom>
          <a:noFill/>
        </p:spPr>
        <p:txBody>
          <a:bodyPr wrap="square" rtlCol="0">
            <a:spAutoFit/>
          </a:bodyPr>
          <a:lstStyle/>
          <a:p>
            <a:r>
              <a:rPr lang="en-GB" dirty="0"/>
              <a:t>Be caring</a:t>
            </a:r>
          </a:p>
          <a:p>
            <a:r>
              <a:rPr lang="en-GB" dirty="0"/>
              <a:t>Be resilient</a:t>
            </a:r>
          </a:p>
          <a:p>
            <a:r>
              <a:rPr lang="en-GB" dirty="0"/>
              <a:t>Be equal</a:t>
            </a:r>
          </a:p>
          <a:p>
            <a:r>
              <a:rPr lang="en-GB" dirty="0"/>
              <a:t>Be courageous</a:t>
            </a:r>
          </a:p>
        </p:txBody>
      </p:sp>
    </p:spTree>
    <p:extLst>
      <p:ext uri="{BB962C8B-B14F-4D97-AF65-F5344CB8AC3E}">
        <p14:creationId xmlns:p14="http://schemas.microsoft.com/office/powerpoint/2010/main" val="29098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CE755B-06C2-41A8-94B5-3F87FB31C38F}"/>
              </a:ext>
            </a:extLst>
          </p:cNvPr>
          <p:cNvSpPr/>
          <p:nvPr/>
        </p:nvSpPr>
        <p:spPr>
          <a:xfrm>
            <a:off x="457200" y="286824"/>
            <a:ext cx="11490158" cy="1068049"/>
          </a:xfrm>
          <a:prstGeom prst="rect">
            <a:avLst/>
          </a:prstGeom>
        </p:spPr>
        <p:txBody>
          <a:bodyPr wrap="square">
            <a:spAutoFit/>
          </a:bodyPr>
          <a:lstStyle/>
          <a:p>
            <a:pPr>
              <a:lnSpc>
                <a:spcPct val="107000"/>
              </a:lnSpc>
              <a:spcAft>
                <a:spcPts val="800"/>
              </a:spcAft>
            </a:pPr>
            <a:r>
              <a:rPr lang="en-GB" b="1" dirty="0">
                <a:latin typeface="Tahoma" panose="020B0604030504040204" pitchFamily="34" charset="0"/>
                <a:ea typeface="Calibri" panose="020F0502020204030204" pitchFamily="34" charset="0"/>
                <a:cs typeface="Times New Roman" panose="02020603050405020304" pitchFamily="18" charset="0"/>
              </a:rPr>
              <a:t>Intent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Every pupil will be taught the skills and have the ability to know how to look after themselves, other people and the world and to make a positive difference with their choices.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E97453A-4AF8-467D-B9F9-4D52DF2133CE}"/>
              </a:ext>
            </a:extLst>
          </p:cNvPr>
          <p:cNvSpPr/>
          <p:nvPr/>
        </p:nvSpPr>
        <p:spPr>
          <a:xfrm>
            <a:off x="457200" y="1354873"/>
            <a:ext cx="5955632" cy="2744726"/>
          </a:xfrm>
          <a:prstGeom prst="rect">
            <a:avLst/>
          </a:prstGeom>
        </p:spPr>
        <p:txBody>
          <a:bodyPr wrap="square">
            <a:spAutoFit/>
          </a:bodyPr>
          <a:lstStyle/>
          <a:p>
            <a:pPr>
              <a:lnSpc>
                <a:spcPct val="107000"/>
              </a:lnSpc>
              <a:spcAft>
                <a:spcPts val="800"/>
              </a:spcAft>
            </a:pPr>
            <a:r>
              <a:rPr lang="en-GB" b="1" dirty="0">
                <a:latin typeface="Tahoma" panose="020B0604030504040204" pitchFamily="34" charset="0"/>
                <a:ea typeface="Calibri" panose="020F0502020204030204" pitchFamily="34" charset="0"/>
                <a:cs typeface="Times New Roman" panose="02020603050405020304" pitchFamily="18" charset="0"/>
              </a:rPr>
              <a:t>Implementation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During their time at Bawdsey CEVCP school the children will…</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Learn about themselves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Physically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Mentally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Emotionally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Spiritually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94106C8-A1FF-4BD9-9568-B57C86B04740}"/>
              </a:ext>
            </a:extLst>
          </p:cNvPr>
          <p:cNvSpPr txBox="1"/>
          <p:nvPr/>
        </p:nvSpPr>
        <p:spPr>
          <a:xfrm>
            <a:off x="3224463" y="2357904"/>
            <a:ext cx="8343901" cy="3139321"/>
          </a:xfrm>
          <a:prstGeom prst="rect">
            <a:avLst/>
          </a:prstGeom>
          <a:noFill/>
        </p:spPr>
        <p:txBody>
          <a:bodyPr wrap="square" rtlCol="0">
            <a:spAutoFit/>
          </a:bodyPr>
          <a:lstStyle/>
          <a:p>
            <a:pPr algn="ctr"/>
            <a:r>
              <a:rPr lang="en-GB" b="1" u="sng" dirty="0">
                <a:solidFill>
                  <a:srgbClr val="0070C0"/>
                </a:solidFill>
              </a:rPr>
              <a:t>What does/ will this look like?</a:t>
            </a:r>
          </a:p>
          <a:p>
            <a:pPr marL="285750" indent="-285750">
              <a:buFont typeface="Arial" panose="020B0604020202020204" pitchFamily="34" charset="0"/>
              <a:buChar char="•"/>
            </a:pPr>
            <a:r>
              <a:rPr lang="en-GB" dirty="0">
                <a:solidFill>
                  <a:srgbClr val="0070C0"/>
                </a:solidFill>
              </a:rPr>
              <a:t>Platinum sports award, our aim is every child will represent the school at a sporting competition and will leave school knowing the importance of being active and with a physical activity they enjoy.</a:t>
            </a:r>
          </a:p>
          <a:p>
            <a:pPr marL="285750" indent="-285750">
              <a:buFont typeface="Arial" panose="020B0604020202020204" pitchFamily="34" charset="0"/>
              <a:buChar char="•"/>
            </a:pPr>
            <a:r>
              <a:rPr lang="en-GB" dirty="0">
                <a:solidFill>
                  <a:srgbClr val="0070C0"/>
                </a:solidFill>
              </a:rPr>
              <a:t>We are going for a Sandwell mental health charter mark.</a:t>
            </a:r>
          </a:p>
          <a:p>
            <a:pPr marL="285750" indent="-285750">
              <a:buFont typeface="Arial" panose="020B0604020202020204" pitchFamily="34" charset="0"/>
              <a:buChar char="•"/>
            </a:pPr>
            <a:r>
              <a:rPr lang="en-GB" dirty="0">
                <a:solidFill>
                  <a:srgbClr val="0070C0"/>
                </a:solidFill>
              </a:rPr>
              <a:t>With PSHE, SMSC and worship we are preparing the children to be mentally and emotionally resilient. </a:t>
            </a:r>
          </a:p>
          <a:p>
            <a:pPr marL="285750" indent="-285750">
              <a:buFont typeface="Arial" panose="020B0604020202020204" pitchFamily="34" charset="0"/>
              <a:buChar char="•"/>
            </a:pPr>
            <a:r>
              <a:rPr lang="en-GB" dirty="0">
                <a:solidFill>
                  <a:srgbClr val="0070C0"/>
                </a:solidFill>
              </a:rPr>
              <a:t>With RE, SMSC and worship and use of bigger questions in most subjects we are developing the pupils spiritually.</a:t>
            </a:r>
          </a:p>
          <a:p>
            <a:pPr marL="285750" indent="-285750">
              <a:buFont typeface="Arial" panose="020B0604020202020204" pitchFamily="34" charset="0"/>
              <a:buChar char="•"/>
            </a:pPr>
            <a:endParaRPr lang="en-GB" dirty="0">
              <a:solidFill>
                <a:srgbClr val="0070C0"/>
              </a:solidFill>
            </a:endParaRPr>
          </a:p>
          <a:p>
            <a:pPr marL="285750" indent="-285750">
              <a:buFont typeface="Arial" panose="020B0604020202020204" pitchFamily="34" charset="0"/>
              <a:buChar char="•"/>
            </a:pPr>
            <a:endParaRPr lang="en-GB" dirty="0">
              <a:solidFill>
                <a:srgbClr val="0070C0"/>
              </a:solidFill>
            </a:endParaRPr>
          </a:p>
        </p:txBody>
      </p:sp>
    </p:spTree>
    <p:extLst>
      <p:ext uri="{BB962C8B-B14F-4D97-AF65-F5344CB8AC3E}">
        <p14:creationId xmlns:p14="http://schemas.microsoft.com/office/powerpoint/2010/main" val="3953416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76EAAF-4CA8-4EA3-AA7D-10BDFBE15972}"/>
              </a:ext>
            </a:extLst>
          </p:cNvPr>
          <p:cNvSpPr/>
          <p:nvPr/>
        </p:nvSpPr>
        <p:spPr>
          <a:xfrm>
            <a:off x="316831" y="234539"/>
            <a:ext cx="6096000" cy="5698932"/>
          </a:xfrm>
          <a:prstGeom prst="rect">
            <a:avLst/>
          </a:prstGeom>
        </p:spPr>
        <p:txBody>
          <a:bodyPr>
            <a:spAutoFit/>
          </a:bodyPr>
          <a:lstStyle/>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Learn about the world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Culturally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Historically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Geographically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Politically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Environmentally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Learn what impact they can have in the world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Personally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Interpersonally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Locally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Globally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Universally</a:t>
            </a:r>
          </a:p>
          <a:p>
            <a:pPr marL="342900" lvl="0" indent="-342900">
              <a:lnSpc>
                <a:spcPct val="106000"/>
              </a:lnSpc>
              <a:spcAft>
                <a:spcPts val="800"/>
              </a:spcAft>
              <a:buFont typeface="Wingdings" panose="05000000000000000000" pitchFamily="2" charset="2"/>
              <a:buChar char=""/>
            </a:pPr>
            <a:endParaRPr lang="en-GB" sz="1600" dirty="0">
              <a:effectLst/>
              <a:latin typeface="Tahoma" panose="020B0604030504040204" pitchFamily="34" charset="0"/>
              <a:ea typeface="Calibri" panose="020F0502020204030204" pitchFamily="34" charset="0"/>
              <a:cs typeface="Times New Roman" panose="02020603050405020304" pitchFamily="18" charset="0"/>
            </a:endParaRPr>
          </a:p>
          <a:p>
            <a:pPr lvl="0">
              <a:lnSpc>
                <a:spcPct val="106000"/>
              </a:lnSpc>
              <a:spcAft>
                <a:spcPts val="800"/>
              </a:spcAft>
            </a:pPr>
            <a:endParaRPr lang="en-GB" sz="1600" dirty="0">
              <a:latin typeface="Tahoma" panose="020B0604030504040204" pitchFamily="34" charset="0"/>
              <a:ea typeface="Calibri" panose="020F0502020204030204" pitchFamily="34" charset="0"/>
              <a:cs typeface="Times New Roman" panose="02020603050405020304" pitchFamily="18" charset="0"/>
            </a:endParaRPr>
          </a:p>
          <a:p>
            <a:pPr lvl="0">
              <a:lnSpc>
                <a:spcPct val="106000"/>
              </a:lnSpc>
              <a:spcAft>
                <a:spcPts val="8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(The implementation of our intent and school vision is also seen in the big themes throughout our curriculum.)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B3FD892-7A01-435A-A463-AF0983770F15}"/>
              </a:ext>
            </a:extLst>
          </p:cNvPr>
          <p:cNvSpPr txBox="1"/>
          <p:nvPr/>
        </p:nvSpPr>
        <p:spPr>
          <a:xfrm>
            <a:off x="6096000" y="234539"/>
            <a:ext cx="5779169" cy="4801314"/>
          </a:xfrm>
          <a:prstGeom prst="rect">
            <a:avLst/>
          </a:prstGeom>
          <a:noFill/>
        </p:spPr>
        <p:txBody>
          <a:bodyPr wrap="square" rtlCol="0">
            <a:spAutoFit/>
          </a:bodyPr>
          <a:lstStyle/>
          <a:p>
            <a:pPr algn="ctr"/>
            <a:r>
              <a:rPr lang="en-GB" b="1" u="sng" dirty="0">
                <a:solidFill>
                  <a:srgbClr val="0070C0"/>
                </a:solidFill>
              </a:rPr>
              <a:t>What does/ will this look like?</a:t>
            </a:r>
          </a:p>
          <a:p>
            <a:pPr marL="285750" indent="-285750">
              <a:buFont typeface="Arial" panose="020B0604020202020204" pitchFamily="34" charset="0"/>
              <a:buChar char="•"/>
            </a:pPr>
            <a:r>
              <a:rPr lang="en-GB" dirty="0">
                <a:solidFill>
                  <a:srgbClr val="0070C0"/>
                </a:solidFill>
              </a:rPr>
              <a:t>We are developing a rolling programme of other religious or cultural opportunities.</a:t>
            </a:r>
          </a:p>
          <a:p>
            <a:pPr marL="285750" indent="-285750">
              <a:buFont typeface="Arial" panose="020B0604020202020204" pitchFamily="34" charset="0"/>
              <a:buChar char="•"/>
            </a:pPr>
            <a:r>
              <a:rPr lang="en-GB" dirty="0">
                <a:solidFill>
                  <a:srgbClr val="0070C0"/>
                </a:solidFill>
              </a:rPr>
              <a:t>We are using timelines to help the pupils revisit and remember their past learning and inform their present learning. This transfers to the next class too.</a:t>
            </a:r>
          </a:p>
          <a:p>
            <a:pPr marL="285750" indent="-285750">
              <a:buFont typeface="Arial" panose="020B0604020202020204" pitchFamily="34" charset="0"/>
              <a:buChar char="•"/>
            </a:pPr>
            <a:r>
              <a:rPr lang="en-GB" dirty="0">
                <a:solidFill>
                  <a:srgbClr val="0070C0"/>
                </a:solidFill>
              </a:rPr>
              <a:t>Similarly we are plotting historical and personal events onto maps of the world. </a:t>
            </a:r>
          </a:p>
          <a:p>
            <a:pPr marL="285750" indent="-285750">
              <a:buFont typeface="Arial" panose="020B0604020202020204" pitchFamily="34" charset="0"/>
              <a:buChar char="•"/>
            </a:pPr>
            <a:r>
              <a:rPr lang="en-GB" dirty="0">
                <a:solidFill>
                  <a:srgbClr val="0070C0"/>
                </a:solidFill>
              </a:rPr>
              <a:t>The bigger questions in the planning is helping us address political aspects of the pupils’ learning and how this has changed history or geography. </a:t>
            </a:r>
          </a:p>
          <a:p>
            <a:pPr marL="285750" indent="-285750">
              <a:buFont typeface="Arial" panose="020B0604020202020204" pitchFamily="34" charset="0"/>
              <a:buChar char="•"/>
            </a:pPr>
            <a:r>
              <a:rPr lang="en-GB" dirty="0">
                <a:solidFill>
                  <a:srgbClr val="0070C0"/>
                </a:solidFill>
              </a:rPr>
              <a:t>We are supporting world charities and learning about our local environments. </a:t>
            </a:r>
          </a:p>
          <a:p>
            <a:pPr marL="285750" indent="-285750">
              <a:buFont typeface="Arial" panose="020B0604020202020204" pitchFamily="34" charset="0"/>
              <a:buChar char="•"/>
            </a:pPr>
            <a:r>
              <a:rPr lang="en-GB" dirty="0">
                <a:solidFill>
                  <a:srgbClr val="0070C0"/>
                </a:solidFill>
              </a:rPr>
              <a:t>The children are learning about how they can help the world and people in it.</a:t>
            </a:r>
          </a:p>
          <a:p>
            <a:pPr marL="285750" indent="-285750">
              <a:buFont typeface="Arial" panose="020B0604020202020204" pitchFamily="34" charset="0"/>
              <a:buChar char="•"/>
            </a:pPr>
            <a:r>
              <a:rPr lang="en-GB" dirty="0">
                <a:solidFill>
                  <a:srgbClr val="0070C0"/>
                </a:solidFill>
              </a:rPr>
              <a:t>The children are learning about historical courageous advocates. </a:t>
            </a:r>
          </a:p>
        </p:txBody>
      </p:sp>
    </p:spTree>
    <p:extLst>
      <p:ext uri="{BB962C8B-B14F-4D97-AF65-F5344CB8AC3E}">
        <p14:creationId xmlns:p14="http://schemas.microsoft.com/office/powerpoint/2010/main" val="390444296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1_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12</TotalTime>
  <Words>1021</Words>
  <Application>Microsoft Office PowerPoint</Application>
  <PresentationFormat>Widescreen</PresentationFormat>
  <Paragraphs>86</Paragraphs>
  <Slides>10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Castellar</vt:lpstr>
      <vt:lpstr>Gill Sans MT</vt:lpstr>
      <vt:lpstr>Tahoma</vt:lpstr>
      <vt:lpstr>Times New Roman</vt:lpstr>
      <vt:lpstr>Wingdings</vt:lpstr>
      <vt:lpstr>Gallery</vt:lpstr>
      <vt:lpstr>1_Gallery</vt:lpstr>
      <vt:lpstr>Bawdsey  C of E  VC Primary school </vt:lpstr>
      <vt:lpstr>Our chosen parable…</vt:lpstr>
      <vt:lpstr>Why the good Samaritan?</vt:lpstr>
      <vt:lpstr>How we are trying to be good Samaritans</vt:lpstr>
      <vt:lpstr>Our motto…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Bawdsey  C of E VC Primary school </dc:title>
  <dc:creator>Katie Butler</dc:creator>
  <cp:lastModifiedBy>Authorised User</cp:lastModifiedBy>
  <cp:revision>5</cp:revision>
  <dcterms:created xsi:type="dcterms:W3CDTF">2020-01-30T00:06:36Z</dcterms:created>
  <dcterms:modified xsi:type="dcterms:W3CDTF">2020-02-03T17:00:49Z</dcterms:modified>
</cp:coreProperties>
</file>